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8288000" cy="10287000"/>
  <p:notesSz cx="6858000" cy="9144000"/>
  <p:embeddedFontLst>
    <p:embeddedFont>
      <p:font typeface="Canva Sans" panose="020B0604020202020204" charset="0"/>
      <p:regular r:id="rId22"/>
    </p:embeddedFont>
    <p:embeddedFont>
      <p:font typeface="Canva Sans Bold" panose="020B0604020202020204" charset="0"/>
      <p:regular r:id="rId23"/>
    </p:embeddedFont>
    <p:embeddedFont>
      <p:font typeface="Lexend Exa" panose="020B0604020202020204" charset="0"/>
      <p:regular r:id="rId24"/>
    </p:embeddedFont>
    <p:embeddedFont>
      <p:font typeface="Montserrat" panose="00000500000000000000" pitchFamily="2" charset="0"/>
      <p:regular r:id="rId25"/>
    </p:embeddedFont>
    <p:embeddedFont>
      <p:font typeface="Montserrat Bold" panose="020B0604020202020204" charset="0"/>
      <p:regular r:id="rId26"/>
    </p:embeddedFont>
    <p:embeddedFont>
      <p:font typeface="Montserrat Medium" panose="00000600000000000000" pitchFamily="2" charset="0"/>
      <p:regular r:id="rId27"/>
    </p:embeddedFont>
    <p:embeddedFont>
      <p:font typeface="Montserrat Ultra-Bold" panose="020B0604020202020204" charset="0"/>
      <p:regular r:id="rId28"/>
    </p:embeddedFont>
    <p:embeddedFont>
      <p:font typeface="Open Sans Semi-Bold" panose="020B0604020202020204" charset="0"/>
      <p:regular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7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A28FFA-DE8B-4822-83A5-7B714EC8A0FC}" type="datetimeFigureOut">
              <a:rPr lang="en-IN" smtClean="0"/>
              <a:t>11-07-2025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004DD4-FAF3-4623-90A1-759501AC7F6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613495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04DD4-FAF3-4623-90A1-759501AC7F64}" type="slidenum">
              <a:rPr lang="en-IN" smtClean="0"/>
              <a:t>12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731590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svg"/><Relationship Id="rId7" Type="http://schemas.openxmlformats.org/officeDocument/2006/relationships/image" Target="../media/image33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svg"/><Relationship Id="rId10" Type="http://schemas.openxmlformats.org/officeDocument/2006/relationships/hyperlink" Target="https://gorgeous-empanada-2248c4.netlify.app" TargetMode="External"/><Relationship Id="rId4" Type="http://schemas.openxmlformats.org/officeDocument/2006/relationships/image" Target="../media/image30.png"/><Relationship Id="rId9" Type="http://schemas.openxmlformats.org/officeDocument/2006/relationships/image" Target="../media/image35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890696" y="2188232"/>
            <a:ext cx="9397304" cy="8098768"/>
          </a:xfrm>
          <a:custGeom>
            <a:avLst/>
            <a:gdLst/>
            <a:ahLst/>
            <a:cxnLst/>
            <a:rect l="l" t="t" r="r" b="b"/>
            <a:pathLst>
              <a:path w="9397304" h="8098768">
                <a:moveTo>
                  <a:pt x="0" y="0"/>
                </a:moveTo>
                <a:lnTo>
                  <a:pt x="9397304" y="0"/>
                </a:lnTo>
                <a:lnTo>
                  <a:pt x="9397304" y="8098768"/>
                </a:lnTo>
                <a:lnTo>
                  <a:pt x="0" y="80987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114269" y="8085053"/>
            <a:ext cx="4487690" cy="1068987"/>
            <a:chOff x="0" y="0"/>
            <a:chExt cx="1181943" cy="28154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181943" cy="281544"/>
            </a:xfrm>
            <a:custGeom>
              <a:avLst/>
              <a:gdLst/>
              <a:ahLst/>
              <a:cxnLst/>
              <a:rect l="l" t="t" r="r" b="b"/>
              <a:pathLst>
                <a:path w="1181943" h="281544">
                  <a:moveTo>
                    <a:pt x="29327" y="0"/>
                  </a:moveTo>
                  <a:lnTo>
                    <a:pt x="1152615" y="0"/>
                  </a:lnTo>
                  <a:cubicBezTo>
                    <a:pt x="1168812" y="0"/>
                    <a:pt x="1181943" y="13130"/>
                    <a:pt x="1181943" y="29327"/>
                  </a:cubicBezTo>
                  <a:lnTo>
                    <a:pt x="1181943" y="252216"/>
                  </a:lnTo>
                  <a:cubicBezTo>
                    <a:pt x="1181943" y="268414"/>
                    <a:pt x="1168812" y="281544"/>
                    <a:pt x="1152615" y="281544"/>
                  </a:cubicBezTo>
                  <a:lnTo>
                    <a:pt x="29327" y="281544"/>
                  </a:lnTo>
                  <a:cubicBezTo>
                    <a:pt x="13130" y="281544"/>
                    <a:pt x="0" y="268414"/>
                    <a:pt x="0" y="252216"/>
                  </a:cubicBezTo>
                  <a:lnTo>
                    <a:pt x="0" y="29327"/>
                  </a:lnTo>
                  <a:cubicBezTo>
                    <a:pt x="0" y="13130"/>
                    <a:pt x="13130" y="0"/>
                    <a:pt x="29327" y="0"/>
                  </a:cubicBezTo>
                  <a:close/>
                </a:path>
              </a:pathLst>
            </a:custGeom>
            <a:solidFill>
              <a:srgbClr val="000000">
                <a:alpha val="21961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181943" cy="3196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028700" y="7955513"/>
            <a:ext cx="4487690" cy="1068987"/>
            <a:chOff x="0" y="0"/>
            <a:chExt cx="1181943" cy="28154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181943" cy="281544"/>
            </a:xfrm>
            <a:custGeom>
              <a:avLst/>
              <a:gdLst/>
              <a:ahLst/>
              <a:cxnLst/>
              <a:rect l="l" t="t" r="r" b="b"/>
              <a:pathLst>
                <a:path w="1181943" h="281544">
                  <a:moveTo>
                    <a:pt x="29327" y="0"/>
                  </a:moveTo>
                  <a:lnTo>
                    <a:pt x="1152615" y="0"/>
                  </a:lnTo>
                  <a:cubicBezTo>
                    <a:pt x="1168812" y="0"/>
                    <a:pt x="1181943" y="13130"/>
                    <a:pt x="1181943" y="29327"/>
                  </a:cubicBezTo>
                  <a:lnTo>
                    <a:pt x="1181943" y="252216"/>
                  </a:lnTo>
                  <a:cubicBezTo>
                    <a:pt x="1181943" y="268414"/>
                    <a:pt x="1168812" y="281544"/>
                    <a:pt x="1152615" y="281544"/>
                  </a:cubicBezTo>
                  <a:lnTo>
                    <a:pt x="29327" y="281544"/>
                  </a:lnTo>
                  <a:cubicBezTo>
                    <a:pt x="13130" y="281544"/>
                    <a:pt x="0" y="268414"/>
                    <a:pt x="0" y="252216"/>
                  </a:cubicBezTo>
                  <a:lnTo>
                    <a:pt x="0" y="29327"/>
                  </a:lnTo>
                  <a:cubicBezTo>
                    <a:pt x="0" y="13130"/>
                    <a:pt x="13130" y="0"/>
                    <a:pt x="29327" y="0"/>
                  </a:cubicBezTo>
                  <a:close/>
                </a:path>
              </a:pathLst>
            </a:custGeom>
            <a:solidFill>
              <a:srgbClr val="2F2CF9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181943" cy="3196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4919858" y="8195379"/>
            <a:ext cx="342275" cy="511712"/>
          </a:xfrm>
          <a:custGeom>
            <a:avLst/>
            <a:gdLst/>
            <a:ahLst/>
            <a:cxnLst/>
            <a:rect l="l" t="t" r="r" b="b"/>
            <a:pathLst>
              <a:path w="342275" h="511712">
                <a:moveTo>
                  <a:pt x="0" y="0"/>
                </a:moveTo>
                <a:lnTo>
                  <a:pt x="342275" y="0"/>
                </a:lnTo>
                <a:lnTo>
                  <a:pt x="342275" y="511712"/>
                </a:lnTo>
                <a:lnTo>
                  <a:pt x="0" y="5117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494067" y="2768451"/>
            <a:ext cx="6959673" cy="36805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64"/>
              </a:lnSpc>
            </a:pPr>
            <a:r>
              <a:rPr lang="en-US" sz="6003" b="1">
                <a:solidFill>
                  <a:srgbClr val="000000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 </a:t>
            </a:r>
          </a:p>
          <a:p>
            <a:pPr algn="l">
              <a:lnSpc>
                <a:spcPts val="7264"/>
              </a:lnSpc>
            </a:pPr>
            <a:r>
              <a:rPr lang="en-US" sz="6003" b="1">
                <a:solidFill>
                  <a:srgbClr val="000000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Nest Your Career with the Right Job.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494067" y="1850224"/>
            <a:ext cx="5848786" cy="9144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64"/>
              </a:lnSpc>
            </a:pPr>
            <a:r>
              <a:rPr lang="en-US" sz="6003" b="1">
                <a:solidFill>
                  <a:srgbClr val="716FF6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JobNest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36708" y="8077202"/>
            <a:ext cx="3583150" cy="671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89"/>
              </a:lnSpc>
            </a:pPr>
            <a:r>
              <a:rPr lang="en-US" sz="3921" b="1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Start With Us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911177" y="0"/>
            <a:ext cx="5376823" cy="10287000"/>
            <a:chOff x="0" y="0"/>
            <a:chExt cx="1416118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416118" cy="2709333"/>
            </a:xfrm>
            <a:custGeom>
              <a:avLst/>
              <a:gdLst/>
              <a:ahLst/>
              <a:cxnLst/>
              <a:rect l="l" t="t" r="r" b="b"/>
              <a:pathLst>
                <a:path w="1416118" h="2709333">
                  <a:moveTo>
                    <a:pt x="0" y="0"/>
                  </a:moveTo>
                  <a:lnTo>
                    <a:pt x="1416118" y="0"/>
                  </a:lnTo>
                  <a:lnTo>
                    <a:pt x="1416118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F2CF9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416118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812132" y="2439743"/>
            <a:ext cx="11160457" cy="7063488"/>
            <a:chOff x="0" y="0"/>
            <a:chExt cx="2014846" cy="127520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014846" cy="1275202"/>
            </a:xfrm>
            <a:custGeom>
              <a:avLst/>
              <a:gdLst/>
              <a:ahLst/>
              <a:cxnLst/>
              <a:rect l="l" t="t" r="r" b="b"/>
              <a:pathLst>
                <a:path w="2014846" h="1275202">
                  <a:moveTo>
                    <a:pt x="0" y="0"/>
                  </a:moveTo>
                  <a:lnTo>
                    <a:pt x="2014846" y="0"/>
                  </a:lnTo>
                  <a:lnTo>
                    <a:pt x="2014846" y="1275202"/>
                  </a:lnTo>
                  <a:lnTo>
                    <a:pt x="0" y="1275202"/>
                  </a:lnTo>
                  <a:close/>
                </a:path>
              </a:pathLst>
            </a:custGeom>
            <a:solidFill>
              <a:srgbClr val="000000">
                <a:alpha val="18824"/>
              </a:srgbClr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7" name="Group 7"/>
          <p:cNvGrpSpPr/>
          <p:nvPr/>
        </p:nvGrpSpPr>
        <p:grpSpPr>
          <a:xfrm>
            <a:off x="6287186" y="1756043"/>
            <a:ext cx="11421954" cy="7502257"/>
            <a:chOff x="0" y="0"/>
            <a:chExt cx="2063050" cy="135506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063050" cy="1355068"/>
            </a:xfrm>
            <a:custGeom>
              <a:avLst/>
              <a:gdLst/>
              <a:ahLst/>
              <a:cxnLst/>
              <a:rect l="l" t="t" r="r" b="b"/>
              <a:pathLst>
                <a:path w="2063050" h="1355068">
                  <a:moveTo>
                    <a:pt x="0" y="0"/>
                  </a:moveTo>
                  <a:lnTo>
                    <a:pt x="2063050" y="0"/>
                  </a:lnTo>
                  <a:lnTo>
                    <a:pt x="2063050" y="1355068"/>
                  </a:lnTo>
                  <a:lnTo>
                    <a:pt x="0" y="1355068"/>
                  </a:lnTo>
                  <a:close/>
                </a:path>
              </a:pathLst>
            </a:custGeom>
            <a:blipFill>
              <a:blip r:embed="rId2"/>
              <a:stretch>
                <a:fillRect l="-622" r="-622"/>
              </a:stretch>
            </a:blipFill>
          </p:spPr>
        </p:sp>
      </p:grpSp>
      <p:sp>
        <p:nvSpPr>
          <p:cNvPr id="9" name="TextBox 9"/>
          <p:cNvSpPr txBox="1"/>
          <p:nvPr/>
        </p:nvSpPr>
        <p:spPr>
          <a:xfrm>
            <a:off x="679876" y="674053"/>
            <a:ext cx="8167958" cy="747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79"/>
              </a:lnSpc>
            </a:pPr>
            <a:r>
              <a:rPr lang="en-US" sz="5199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Campaigns Page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79876" y="6434023"/>
            <a:ext cx="4029780" cy="587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00"/>
              </a:lnSpc>
            </a:pPr>
            <a:r>
              <a:rPr lang="en-US" sz="4000" b="1">
                <a:solidFill>
                  <a:srgbClr val="716FF6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Connectivity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75058" y="1708418"/>
            <a:ext cx="5373065" cy="43446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8362" lvl="1" indent="-349181" algn="l">
              <a:lnSpc>
                <a:spcPts val="4334"/>
              </a:lnSpc>
              <a:buFont typeface="Arial"/>
              <a:buChar char="•"/>
            </a:pPr>
            <a:r>
              <a:rPr lang="en-US" sz="3234" spc="-16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Each campaign links to associated Company Page and full Job Details.</a:t>
            </a:r>
          </a:p>
          <a:p>
            <a:pPr marL="698362" lvl="1" indent="-349181" algn="l">
              <a:lnSpc>
                <a:spcPts val="4334"/>
              </a:lnSpc>
              <a:buFont typeface="Arial"/>
              <a:buChar char="•"/>
            </a:pPr>
            <a:r>
              <a:rPr lang="en-US" sz="3234" spc="-16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Highlights special hiring events, walk-ins, and job fairs.</a:t>
            </a:r>
          </a:p>
          <a:p>
            <a:pPr algn="l">
              <a:lnSpc>
                <a:spcPts val="4334"/>
              </a:lnSpc>
            </a:pPr>
            <a:endParaRPr lang="en-US" sz="3234" spc="-16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679876" y="7345548"/>
            <a:ext cx="4312332" cy="20040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20"/>
              </a:lnSpc>
            </a:pPr>
            <a:r>
              <a:rPr lang="en-US" sz="3000" spc="-15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Connects job posts with seekers through campaigns for better reach and engagement.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911177" y="0"/>
            <a:ext cx="5376823" cy="10287000"/>
            <a:chOff x="0" y="0"/>
            <a:chExt cx="1416118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416118" cy="2709333"/>
            </a:xfrm>
            <a:custGeom>
              <a:avLst/>
              <a:gdLst/>
              <a:ahLst/>
              <a:cxnLst/>
              <a:rect l="l" t="t" r="r" b="b"/>
              <a:pathLst>
                <a:path w="1416118" h="2709333">
                  <a:moveTo>
                    <a:pt x="0" y="0"/>
                  </a:moveTo>
                  <a:lnTo>
                    <a:pt x="1416118" y="0"/>
                  </a:lnTo>
                  <a:lnTo>
                    <a:pt x="1416118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F2CF9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416118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678533" y="2194812"/>
            <a:ext cx="11160457" cy="7063488"/>
            <a:chOff x="0" y="0"/>
            <a:chExt cx="2014846" cy="127520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014846" cy="1275202"/>
            </a:xfrm>
            <a:custGeom>
              <a:avLst/>
              <a:gdLst/>
              <a:ahLst/>
              <a:cxnLst/>
              <a:rect l="l" t="t" r="r" b="b"/>
              <a:pathLst>
                <a:path w="2014846" h="1275202">
                  <a:moveTo>
                    <a:pt x="0" y="0"/>
                  </a:moveTo>
                  <a:lnTo>
                    <a:pt x="2014846" y="0"/>
                  </a:lnTo>
                  <a:lnTo>
                    <a:pt x="2014846" y="1275202"/>
                  </a:lnTo>
                  <a:lnTo>
                    <a:pt x="0" y="1275202"/>
                  </a:lnTo>
                  <a:close/>
                </a:path>
              </a:pathLst>
            </a:custGeom>
            <a:solidFill>
              <a:srgbClr val="000000">
                <a:alpha val="18824"/>
              </a:srgbClr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7" name="Group 7"/>
          <p:cNvGrpSpPr/>
          <p:nvPr/>
        </p:nvGrpSpPr>
        <p:grpSpPr>
          <a:xfrm>
            <a:off x="6369567" y="1941513"/>
            <a:ext cx="11228240" cy="7068577"/>
            <a:chOff x="0" y="0"/>
            <a:chExt cx="2063050" cy="129876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063050" cy="1298763"/>
            </a:xfrm>
            <a:custGeom>
              <a:avLst/>
              <a:gdLst/>
              <a:ahLst/>
              <a:cxnLst/>
              <a:rect l="l" t="t" r="r" b="b"/>
              <a:pathLst>
                <a:path w="2063050" h="1298763">
                  <a:moveTo>
                    <a:pt x="0" y="0"/>
                  </a:moveTo>
                  <a:lnTo>
                    <a:pt x="2063050" y="0"/>
                  </a:lnTo>
                  <a:lnTo>
                    <a:pt x="2063050" y="1298763"/>
                  </a:lnTo>
                  <a:lnTo>
                    <a:pt x="0" y="1298763"/>
                  </a:lnTo>
                  <a:close/>
                </a:path>
              </a:pathLst>
            </a:custGeom>
            <a:blipFill>
              <a:blip r:embed="rId2"/>
              <a:stretch>
                <a:fillRect t="-1526" b="-1526"/>
              </a:stretch>
            </a:blipFill>
          </p:spPr>
        </p:sp>
      </p:grpSp>
      <p:sp>
        <p:nvSpPr>
          <p:cNvPr id="9" name="TextBox 9"/>
          <p:cNvSpPr txBox="1"/>
          <p:nvPr/>
        </p:nvSpPr>
        <p:spPr>
          <a:xfrm>
            <a:off x="679876" y="674053"/>
            <a:ext cx="6831971" cy="747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79"/>
              </a:lnSpc>
            </a:pPr>
            <a:r>
              <a:rPr lang="en-US" sz="5199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Salary Guide Page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79876" y="6434023"/>
            <a:ext cx="4029780" cy="587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00"/>
              </a:lnSpc>
            </a:pPr>
            <a:r>
              <a:rPr lang="en-US" sz="4000" b="1">
                <a:solidFill>
                  <a:srgbClr val="716FF6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Connectivity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97324" y="2015838"/>
            <a:ext cx="5578357" cy="35395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0811" lvl="1" indent="-375405" algn="l">
              <a:lnSpc>
                <a:spcPts val="4659"/>
              </a:lnSpc>
              <a:buFont typeface="Arial"/>
              <a:buChar char="•"/>
            </a:pPr>
            <a:r>
              <a:rPr lang="en-US" sz="3477" spc="-17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Salary calculator for job seekers to estimate pay.</a:t>
            </a:r>
          </a:p>
          <a:p>
            <a:pPr marL="750811" lvl="1" indent="-375405" algn="l">
              <a:lnSpc>
                <a:spcPts val="4659"/>
              </a:lnSpc>
              <a:buFont typeface="Arial"/>
              <a:buChar char="•"/>
            </a:pPr>
            <a:r>
              <a:rPr lang="en-US" sz="3477" spc="-17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Lists top paying roles in different industries.</a:t>
            </a:r>
          </a:p>
          <a:p>
            <a:pPr algn="l">
              <a:lnSpc>
                <a:spcPts val="5116"/>
              </a:lnSpc>
            </a:pPr>
            <a:endParaRPr lang="en-US" sz="3477" spc="-17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679876" y="7345548"/>
            <a:ext cx="4312332" cy="994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20"/>
              </a:lnSpc>
            </a:pPr>
            <a:r>
              <a:rPr lang="en-US" sz="3000" spc="-15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Accessed from navbar or resources page.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911177" y="0"/>
            <a:ext cx="5376823" cy="10287000"/>
            <a:chOff x="0" y="0"/>
            <a:chExt cx="1416118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416118" cy="2709333"/>
            </a:xfrm>
            <a:custGeom>
              <a:avLst/>
              <a:gdLst/>
              <a:ahLst/>
              <a:cxnLst/>
              <a:rect l="l" t="t" r="r" b="b"/>
              <a:pathLst>
                <a:path w="1416118" h="2709333">
                  <a:moveTo>
                    <a:pt x="0" y="0"/>
                  </a:moveTo>
                  <a:lnTo>
                    <a:pt x="1416118" y="0"/>
                  </a:lnTo>
                  <a:lnTo>
                    <a:pt x="1416118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F2CF9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416118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678533" y="2194812"/>
            <a:ext cx="11160457" cy="7063488"/>
            <a:chOff x="0" y="0"/>
            <a:chExt cx="2014846" cy="127520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014846" cy="1275202"/>
            </a:xfrm>
            <a:custGeom>
              <a:avLst/>
              <a:gdLst/>
              <a:ahLst/>
              <a:cxnLst/>
              <a:rect l="l" t="t" r="r" b="b"/>
              <a:pathLst>
                <a:path w="2014846" h="1275202">
                  <a:moveTo>
                    <a:pt x="0" y="0"/>
                  </a:moveTo>
                  <a:lnTo>
                    <a:pt x="2014846" y="0"/>
                  </a:lnTo>
                  <a:lnTo>
                    <a:pt x="2014846" y="1275202"/>
                  </a:lnTo>
                  <a:lnTo>
                    <a:pt x="0" y="1275202"/>
                  </a:lnTo>
                  <a:close/>
                </a:path>
              </a:pathLst>
            </a:custGeom>
            <a:solidFill>
              <a:srgbClr val="000000">
                <a:alpha val="18824"/>
              </a:srgbClr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7" name="Group 7"/>
          <p:cNvGrpSpPr/>
          <p:nvPr/>
        </p:nvGrpSpPr>
        <p:grpSpPr>
          <a:xfrm>
            <a:off x="6369567" y="1941513"/>
            <a:ext cx="11228240" cy="7068577"/>
            <a:chOff x="0" y="0"/>
            <a:chExt cx="2063050" cy="129876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063050" cy="1298763"/>
            </a:xfrm>
            <a:custGeom>
              <a:avLst/>
              <a:gdLst/>
              <a:ahLst/>
              <a:cxnLst/>
              <a:rect l="l" t="t" r="r" b="b"/>
              <a:pathLst>
                <a:path w="2063050" h="1298763">
                  <a:moveTo>
                    <a:pt x="0" y="0"/>
                  </a:moveTo>
                  <a:lnTo>
                    <a:pt x="2063050" y="0"/>
                  </a:lnTo>
                  <a:lnTo>
                    <a:pt x="2063050" y="1298763"/>
                  </a:lnTo>
                  <a:lnTo>
                    <a:pt x="0" y="1298763"/>
                  </a:lnTo>
                  <a:close/>
                </a:path>
              </a:pathLst>
            </a:custGeom>
            <a:blipFill>
              <a:blip r:embed="rId3"/>
              <a:stretch>
                <a:fillRect t="-3015" b="-3015"/>
              </a:stretch>
            </a:blipFill>
          </p:spPr>
        </p:sp>
      </p:grpSp>
      <p:sp>
        <p:nvSpPr>
          <p:cNvPr id="9" name="TextBox 9"/>
          <p:cNvSpPr txBox="1"/>
          <p:nvPr/>
        </p:nvSpPr>
        <p:spPr>
          <a:xfrm>
            <a:off x="679876" y="674053"/>
            <a:ext cx="6831971" cy="747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79"/>
              </a:lnSpc>
            </a:pPr>
            <a:r>
              <a:rPr lang="en-US" sz="5199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Career Advice Page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79876" y="6434023"/>
            <a:ext cx="4029780" cy="587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00"/>
              </a:lnSpc>
            </a:pPr>
            <a:r>
              <a:rPr lang="en-US" sz="4000" b="1">
                <a:solidFill>
                  <a:srgbClr val="716FF6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Connectivity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97324" y="2006313"/>
            <a:ext cx="5724548" cy="39854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23457" lvl="1" indent="-361728" algn="l">
              <a:lnSpc>
                <a:spcPts val="4490"/>
              </a:lnSpc>
              <a:buFont typeface="Arial"/>
              <a:buChar char="•"/>
            </a:pPr>
            <a:r>
              <a:rPr lang="en-US" sz="3350" spc="-16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Resources like recommended courses, interview tips, resume writing, etc.</a:t>
            </a:r>
          </a:p>
          <a:p>
            <a:pPr marL="723457" lvl="1" indent="-361728" algn="l">
              <a:lnSpc>
                <a:spcPts val="4490"/>
              </a:lnSpc>
              <a:buFont typeface="Arial"/>
              <a:buChar char="•"/>
            </a:pPr>
            <a:r>
              <a:rPr lang="en-US" sz="3350" spc="-16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Helps seekers upskill and prepare better.</a:t>
            </a:r>
          </a:p>
          <a:p>
            <a:pPr algn="l">
              <a:lnSpc>
                <a:spcPts val="4930"/>
              </a:lnSpc>
            </a:pPr>
            <a:endParaRPr lang="en-US" sz="3350" spc="-16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679876" y="7345548"/>
            <a:ext cx="4312332" cy="994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20"/>
              </a:lnSpc>
            </a:pPr>
            <a:r>
              <a:rPr lang="en-US" sz="3000" spc="-15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Links from dashboard, sidebar, or profile page.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911177" y="0"/>
            <a:ext cx="5376823" cy="10287000"/>
            <a:chOff x="0" y="0"/>
            <a:chExt cx="1416118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416118" cy="2709333"/>
            </a:xfrm>
            <a:custGeom>
              <a:avLst/>
              <a:gdLst/>
              <a:ahLst/>
              <a:cxnLst/>
              <a:rect l="l" t="t" r="r" b="b"/>
              <a:pathLst>
                <a:path w="1416118" h="2709333">
                  <a:moveTo>
                    <a:pt x="0" y="0"/>
                  </a:moveTo>
                  <a:lnTo>
                    <a:pt x="1416118" y="0"/>
                  </a:lnTo>
                  <a:lnTo>
                    <a:pt x="1416118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F2CF9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416118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899229" y="2053938"/>
            <a:ext cx="8987974" cy="7836853"/>
            <a:chOff x="0" y="0"/>
            <a:chExt cx="1462511" cy="127520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462511" cy="1275202"/>
            </a:xfrm>
            <a:custGeom>
              <a:avLst/>
              <a:gdLst/>
              <a:ahLst/>
              <a:cxnLst/>
              <a:rect l="l" t="t" r="r" b="b"/>
              <a:pathLst>
                <a:path w="1462511" h="1275202">
                  <a:moveTo>
                    <a:pt x="0" y="0"/>
                  </a:moveTo>
                  <a:lnTo>
                    <a:pt x="1462511" y="0"/>
                  </a:lnTo>
                  <a:lnTo>
                    <a:pt x="1462511" y="1275202"/>
                  </a:lnTo>
                  <a:lnTo>
                    <a:pt x="0" y="1275202"/>
                  </a:lnTo>
                  <a:close/>
                </a:path>
              </a:pathLst>
            </a:custGeom>
            <a:solidFill>
              <a:srgbClr val="000000">
                <a:alpha val="18824"/>
              </a:srgbClr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7" name="Group 7"/>
          <p:cNvGrpSpPr/>
          <p:nvPr/>
        </p:nvGrpSpPr>
        <p:grpSpPr>
          <a:xfrm>
            <a:off x="8365847" y="1421447"/>
            <a:ext cx="9090660" cy="7981389"/>
            <a:chOff x="0" y="0"/>
            <a:chExt cx="1670296" cy="1466481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670296" cy="1466481"/>
            </a:xfrm>
            <a:custGeom>
              <a:avLst/>
              <a:gdLst/>
              <a:ahLst/>
              <a:cxnLst/>
              <a:rect l="l" t="t" r="r" b="b"/>
              <a:pathLst>
                <a:path w="1670296" h="1466481">
                  <a:moveTo>
                    <a:pt x="0" y="0"/>
                  </a:moveTo>
                  <a:lnTo>
                    <a:pt x="1670296" y="0"/>
                  </a:lnTo>
                  <a:lnTo>
                    <a:pt x="1670296" y="1466481"/>
                  </a:lnTo>
                  <a:lnTo>
                    <a:pt x="0" y="1466481"/>
                  </a:lnTo>
                  <a:close/>
                </a:path>
              </a:pathLst>
            </a:custGeom>
            <a:blipFill>
              <a:blip r:embed="rId2"/>
              <a:stretch>
                <a:fillRect t="-1434" b="-1434"/>
              </a:stretch>
            </a:blipFill>
          </p:spPr>
        </p:sp>
      </p:grpSp>
      <p:sp>
        <p:nvSpPr>
          <p:cNvPr id="9" name="TextBox 9"/>
          <p:cNvSpPr txBox="1"/>
          <p:nvPr/>
        </p:nvSpPr>
        <p:spPr>
          <a:xfrm>
            <a:off x="679876" y="674053"/>
            <a:ext cx="8056626" cy="747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79"/>
              </a:lnSpc>
            </a:pPr>
            <a:r>
              <a:rPr lang="en-US" sz="5199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Notifications System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79876" y="6434023"/>
            <a:ext cx="4029780" cy="587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00"/>
              </a:lnSpc>
            </a:pPr>
            <a:r>
              <a:rPr lang="en-US" sz="4000" b="1">
                <a:solidFill>
                  <a:srgbClr val="716FF6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Connectivity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97324" y="2006313"/>
            <a:ext cx="6114099" cy="3375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13481" lvl="1" indent="-356741" algn="l">
              <a:lnSpc>
                <a:spcPts val="4428"/>
              </a:lnSpc>
              <a:buFont typeface="Arial"/>
              <a:buChar char="•"/>
            </a:pPr>
            <a:r>
              <a:rPr lang="en-US" sz="3304" spc="-16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Notification bell in navbar for job updates, application status, etc.</a:t>
            </a:r>
          </a:p>
          <a:p>
            <a:pPr marL="713481" lvl="1" indent="-356741" algn="l">
              <a:lnSpc>
                <a:spcPts val="4428"/>
              </a:lnSpc>
              <a:buFont typeface="Arial"/>
              <a:buChar char="•"/>
            </a:pPr>
            <a:r>
              <a:rPr lang="en-US" sz="3304" spc="-16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Real-time or dynamic updates based on actions.</a:t>
            </a:r>
          </a:p>
          <a:p>
            <a:pPr algn="l">
              <a:lnSpc>
                <a:spcPts val="4862"/>
              </a:lnSpc>
            </a:pPr>
            <a:endParaRPr lang="en-US" sz="3304" spc="-16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679876" y="7345548"/>
            <a:ext cx="4312332" cy="994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20"/>
              </a:lnSpc>
            </a:pPr>
            <a:r>
              <a:rPr lang="en-US" sz="3000" spc="-15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Accessible via navbar Bell  icon.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49649" y="1927000"/>
            <a:ext cx="4911950" cy="1126602"/>
            <a:chOff x="0" y="0"/>
            <a:chExt cx="6549266" cy="1502136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6549266" cy="1502136"/>
              <a:chOff x="0" y="0"/>
              <a:chExt cx="1293682" cy="296718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1293682" cy="296718"/>
              </a:xfrm>
              <a:custGeom>
                <a:avLst/>
                <a:gdLst/>
                <a:ahLst/>
                <a:cxnLst/>
                <a:rect l="l" t="t" r="r" b="b"/>
                <a:pathLst>
                  <a:path w="1293682" h="296718">
                    <a:moveTo>
                      <a:pt x="80383" y="0"/>
                    </a:moveTo>
                    <a:lnTo>
                      <a:pt x="1213299" y="0"/>
                    </a:lnTo>
                    <a:cubicBezTo>
                      <a:pt x="1257693" y="0"/>
                      <a:pt x="1293682" y="35989"/>
                      <a:pt x="1293682" y="80383"/>
                    </a:cubicBezTo>
                    <a:lnTo>
                      <a:pt x="1293682" y="216335"/>
                    </a:lnTo>
                    <a:cubicBezTo>
                      <a:pt x="1293682" y="260729"/>
                      <a:pt x="1257693" y="296718"/>
                      <a:pt x="1213299" y="296718"/>
                    </a:cubicBezTo>
                    <a:lnTo>
                      <a:pt x="80383" y="296718"/>
                    </a:lnTo>
                    <a:cubicBezTo>
                      <a:pt x="35989" y="296718"/>
                      <a:pt x="0" y="260729"/>
                      <a:pt x="0" y="216335"/>
                    </a:cubicBezTo>
                    <a:lnTo>
                      <a:pt x="0" y="80383"/>
                    </a:lnTo>
                    <a:cubicBezTo>
                      <a:pt x="0" y="35989"/>
                      <a:pt x="35989" y="0"/>
                      <a:pt x="80383" y="0"/>
                    </a:cubicBezTo>
                    <a:close/>
                  </a:path>
                </a:pathLst>
              </a:custGeom>
              <a:solidFill>
                <a:srgbClr val="2F2CF9">
                  <a:alpha val="89804"/>
                </a:srgbClr>
              </a:solidFill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38100"/>
                <a:ext cx="1293682" cy="33481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6" name="TextBox 6"/>
            <p:cNvSpPr txBox="1"/>
            <p:nvPr/>
          </p:nvSpPr>
          <p:spPr>
            <a:xfrm>
              <a:off x="0" y="412011"/>
              <a:ext cx="6549266" cy="64001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020"/>
                </a:lnSpc>
                <a:spcBef>
                  <a:spcPct val="0"/>
                </a:spcBef>
              </a:pPr>
              <a:r>
                <a:rPr lang="en-US" sz="3000" spc="-15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Landing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6726093" y="6728435"/>
            <a:ext cx="5513144" cy="1126652"/>
            <a:chOff x="0" y="0"/>
            <a:chExt cx="7350859" cy="1502202"/>
          </a:xfrm>
        </p:grpSpPr>
        <p:grpSp>
          <p:nvGrpSpPr>
            <p:cNvPr id="8" name="Group 8"/>
            <p:cNvGrpSpPr/>
            <p:nvPr/>
          </p:nvGrpSpPr>
          <p:grpSpPr>
            <a:xfrm>
              <a:off x="0" y="0"/>
              <a:ext cx="7350859" cy="1502202"/>
              <a:chOff x="0" y="0"/>
              <a:chExt cx="1452021" cy="296731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1452021" cy="296731"/>
              </a:xfrm>
              <a:custGeom>
                <a:avLst/>
                <a:gdLst/>
                <a:ahLst/>
                <a:cxnLst/>
                <a:rect l="l" t="t" r="r" b="b"/>
                <a:pathLst>
                  <a:path w="1452021" h="296731">
                    <a:moveTo>
                      <a:pt x="71618" y="0"/>
                    </a:moveTo>
                    <a:lnTo>
                      <a:pt x="1380404" y="0"/>
                    </a:lnTo>
                    <a:cubicBezTo>
                      <a:pt x="1399398" y="0"/>
                      <a:pt x="1417614" y="7545"/>
                      <a:pt x="1431045" y="20976"/>
                    </a:cubicBezTo>
                    <a:cubicBezTo>
                      <a:pt x="1444476" y="34407"/>
                      <a:pt x="1452021" y="52623"/>
                      <a:pt x="1452021" y="71618"/>
                    </a:cubicBezTo>
                    <a:lnTo>
                      <a:pt x="1452021" y="225114"/>
                    </a:lnTo>
                    <a:cubicBezTo>
                      <a:pt x="1452021" y="244108"/>
                      <a:pt x="1444476" y="262324"/>
                      <a:pt x="1431045" y="275755"/>
                    </a:cubicBezTo>
                    <a:cubicBezTo>
                      <a:pt x="1417614" y="289186"/>
                      <a:pt x="1399398" y="296731"/>
                      <a:pt x="1380404" y="296731"/>
                    </a:cubicBezTo>
                    <a:lnTo>
                      <a:pt x="71618" y="296731"/>
                    </a:lnTo>
                    <a:cubicBezTo>
                      <a:pt x="52623" y="296731"/>
                      <a:pt x="34407" y="289186"/>
                      <a:pt x="20976" y="275755"/>
                    </a:cubicBezTo>
                    <a:cubicBezTo>
                      <a:pt x="7545" y="262324"/>
                      <a:pt x="0" y="244108"/>
                      <a:pt x="0" y="225114"/>
                    </a:cubicBezTo>
                    <a:lnTo>
                      <a:pt x="0" y="71618"/>
                    </a:lnTo>
                    <a:cubicBezTo>
                      <a:pt x="0" y="52623"/>
                      <a:pt x="7545" y="34407"/>
                      <a:pt x="20976" y="20976"/>
                    </a:cubicBezTo>
                    <a:cubicBezTo>
                      <a:pt x="34407" y="7545"/>
                      <a:pt x="52623" y="0"/>
                      <a:pt x="71618" y="0"/>
                    </a:cubicBezTo>
                    <a:close/>
                  </a:path>
                </a:pathLst>
              </a:custGeom>
              <a:solidFill>
                <a:srgbClr val="2F2CF9"/>
              </a:solidFill>
            </p:spPr>
          </p:sp>
          <p:sp>
            <p:nvSpPr>
              <p:cNvPr id="10" name="TextBox 10"/>
              <p:cNvSpPr txBox="1"/>
              <p:nvPr/>
            </p:nvSpPr>
            <p:spPr>
              <a:xfrm>
                <a:off x="0" y="-38100"/>
                <a:ext cx="1452021" cy="3348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1" name="TextBox 11"/>
            <p:cNvSpPr txBox="1"/>
            <p:nvPr/>
          </p:nvSpPr>
          <p:spPr>
            <a:xfrm>
              <a:off x="0" y="412011"/>
              <a:ext cx="7350859" cy="6400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020"/>
                </a:lnSpc>
                <a:spcBef>
                  <a:spcPct val="0"/>
                </a:spcBef>
              </a:pPr>
              <a:r>
                <a:rPr lang="en-US" sz="3000" spc="-15">
                  <a:solidFill>
                    <a:srgbClr val="000000">
                      <a:alpha val="89804"/>
                    </a:srgbClr>
                  </a:solidFill>
                  <a:latin typeface="Canva Sans"/>
                  <a:ea typeface="Canva Sans"/>
                  <a:cs typeface="Canva Sans"/>
                  <a:sym typeface="Canva Sans"/>
                </a:rPr>
                <a:t>Salary Guide, Resources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749649" y="6830403"/>
            <a:ext cx="4911950" cy="1126652"/>
            <a:chOff x="0" y="0"/>
            <a:chExt cx="6549266" cy="1502202"/>
          </a:xfrm>
        </p:grpSpPr>
        <p:grpSp>
          <p:nvGrpSpPr>
            <p:cNvPr id="13" name="Group 13"/>
            <p:cNvGrpSpPr/>
            <p:nvPr/>
          </p:nvGrpSpPr>
          <p:grpSpPr>
            <a:xfrm>
              <a:off x="0" y="0"/>
              <a:ext cx="6549266" cy="1502202"/>
              <a:chOff x="0" y="0"/>
              <a:chExt cx="1293682" cy="296731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1293682" cy="296731"/>
              </a:xfrm>
              <a:custGeom>
                <a:avLst/>
                <a:gdLst/>
                <a:ahLst/>
                <a:cxnLst/>
                <a:rect l="l" t="t" r="r" b="b"/>
                <a:pathLst>
                  <a:path w="1293682" h="296731">
                    <a:moveTo>
                      <a:pt x="80383" y="0"/>
                    </a:moveTo>
                    <a:lnTo>
                      <a:pt x="1213299" y="0"/>
                    </a:lnTo>
                    <a:cubicBezTo>
                      <a:pt x="1257693" y="0"/>
                      <a:pt x="1293682" y="35989"/>
                      <a:pt x="1293682" y="80383"/>
                    </a:cubicBezTo>
                    <a:lnTo>
                      <a:pt x="1293682" y="216348"/>
                    </a:lnTo>
                    <a:cubicBezTo>
                      <a:pt x="1293682" y="260743"/>
                      <a:pt x="1257693" y="296731"/>
                      <a:pt x="1213299" y="296731"/>
                    </a:cubicBezTo>
                    <a:lnTo>
                      <a:pt x="80383" y="296731"/>
                    </a:lnTo>
                    <a:cubicBezTo>
                      <a:pt x="59064" y="296731"/>
                      <a:pt x="38618" y="288262"/>
                      <a:pt x="23544" y="273188"/>
                    </a:cubicBezTo>
                    <a:cubicBezTo>
                      <a:pt x="8469" y="258113"/>
                      <a:pt x="0" y="237667"/>
                      <a:pt x="0" y="216348"/>
                    </a:cubicBezTo>
                    <a:lnTo>
                      <a:pt x="0" y="80383"/>
                    </a:lnTo>
                    <a:cubicBezTo>
                      <a:pt x="0" y="35989"/>
                      <a:pt x="35989" y="0"/>
                      <a:pt x="80383" y="0"/>
                    </a:cubicBezTo>
                    <a:close/>
                  </a:path>
                </a:pathLst>
              </a:custGeom>
              <a:solidFill>
                <a:srgbClr val="2F2CF9">
                  <a:alpha val="89804"/>
                </a:srgbClr>
              </a:solidFill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0" y="-38100"/>
                <a:ext cx="1293682" cy="3348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6" name="TextBox 16"/>
            <p:cNvSpPr txBox="1"/>
            <p:nvPr/>
          </p:nvSpPr>
          <p:spPr>
            <a:xfrm>
              <a:off x="0" y="412011"/>
              <a:ext cx="6549266" cy="6400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020"/>
                </a:lnSpc>
                <a:spcBef>
                  <a:spcPct val="0"/>
                </a:spcBef>
              </a:pPr>
              <a:r>
                <a:rPr lang="en-US" sz="3000" spc="-15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Nav Link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2702538" y="4379776"/>
            <a:ext cx="4911950" cy="1631377"/>
            <a:chOff x="0" y="0"/>
            <a:chExt cx="6549266" cy="2175170"/>
          </a:xfrm>
        </p:grpSpPr>
        <p:grpSp>
          <p:nvGrpSpPr>
            <p:cNvPr id="18" name="Group 18"/>
            <p:cNvGrpSpPr/>
            <p:nvPr/>
          </p:nvGrpSpPr>
          <p:grpSpPr>
            <a:xfrm>
              <a:off x="0" y="0"/>
              <a:ext cx="6549266" cy="2175170"/>
              <a:chOff x="0" y="0"/>
              <a:chExt cx="1293682" cy="429663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1293682" cy="429663"/>
              </a:xfrm>
              <a:custGeom>
                <a:avLst/>
                <a:gdLst/>
                <a:ahLst/>
                <a:cxnLst/>
                <a:rect l="l" t="t" r="r" b="b"/>
                <a:pathLst>
                  <a:path w="1293682" h="429663">
                    <a:moveTo>
                      <a:pt x="80383" y="0"/>
                    </a:moveTo>
                    <a:lnTo>
                      <a:pt x="1213299" y="0"/>
                    </a:lnTo>
                    <a:cubicBezTo>
                      <a:pt x="1257693" y="0"/>
                      <a:pt x="1293682" y="35989"/>
                      <a:pt x="1293682" y="80383"/>
                    </a:cubicBezTo>
                    <a:lnTo>
                      <a:pt x="1293682" y="349280"/>
                    </a:lnTo>
                    <a:cubicBezTo>
                      <a:pt x="1293682" y="393674"/>
                      <a:pt x="1257693" y="429663"/>
                      <a:pt x="1213299" y="429663"/>
                    </a:cubicBezTo>
                    <a:lnTo>
                      <a:pt x="80383" y="429663"/>
                    </a:lnTo>
                    <a:cubicBezTo>
                      <a:pt x="35989" y="429663"/>
                      <a:pt x="0" y="393674"/>
                      <a:pt x="0" y="349280"/>
                    </a:cubicBezTo>
                    <a:lnTo>
                      <a:pt x="0" y="80383"/>
                    </a:lnTo>
                    <a:cubicBezTo>
                      <a:pt x="0" y="35989"/>
                      <a:pt x="35989" y="0"/>
                      <a:pt x="80383" y="0"/>
                    </a:cubicBezTo>
                    <a:close/>
                  </a:path>
                </a:pathLst>
              </a:custGeom>
              <a:solidFill>
                <a:srgbClr val="2F2CF9"/>
              </a:solidFill>
            </p:spPr>
          </p:sp>
          <p:sp>
            <p:nvSpPr>
              <p:cNvPr id="20" name="TextBox 20"/>
              <p:cNvSpPr txBox="1"/>
              <p:nvPr/>
            </p:nvSpPr>
            <p:spPr>
              <a:xfrm>
                <a:off x="0" y="-38100"/>
                <a:ext cx="1293682" cy="46776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21" name="TextBox 21"/>
            <p:cNvSpPr txBox="1"/>
            <p:nvPr/>
          </p:nvSpPr>
          <p:spPr>
            <a:xfrm>
              <a:off x="0" y="412011"/>
              <a:ext cx="6549266" cy="13130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020"/>
                </a:lnSpc>
                <a:spcBef>
                  <a:spcPct val="0"/>
                </a:spcBef>
              </a:pPr>
              <a:r>
                <a:rPr lang="en-US" sz="3000" spc="-15">
                  <a:solidFill>
                    <a:srgbClr val="FFFFFF">
                      <a:alpha val="89804"/>
                    </a:srgbClr>
                  </a:solidFill>
                  <a:latin typeface="Canva Sans"/>
                  <a:ea typeface="Canva Sans"/>
                  <a:cs typeface="Canva Sans"/>
                  <a:sym typeface="Canva Sans"/>
                </a:rPr>
                <a:t> Profile/Job Post/Notification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6688025" y="4379776"/>
            <a:ext cx="4911950" cy="1126602"/>
            <a:chOff x="0" y="0"/>
            <a:chExt cx="6549266" cy="1502136"/>
          </a:xfrm>
        </p:grpSpPr>
        <p:grpSp>
          <p:nvGrpSpPr>
            <p:cNvPr id="23" name="Group 23"/>
            <p:cNvGrpSpPr/>
            <p:nvPr/>
          </p:nvGrpSpPr>
          <p:grpSpPr>
            <a:xfrm>
              <a:off x="0" y="0"/>
              <a:ext cx="6549266" cy="1502136"/>
              <a:chOff x="0" y="0"/>
              <a:chExt cx="1293682" cy="296718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1293682" cy="296718"/>
              </a:xfrm>
              <a:custGeom>
                <a:avLst/>
                <a:gdLst/>
                <a:ahLst/>
                <a:cxnLst/>
                <a:rect l="l" t="t" r="r" b="b"/>
                <a:pathLst>
                  <a:path w="1293682" h="296718">
                    <a:moveTo>
                      <a:pt x="80383" y="0"/>
                    </a:moveTo>
                    <a:lnTo>
                      <a:pt x="1213299" y="0"/>
                    </a:lnTo>
                    <a:cubicBezTo>
                      <a:pt x="1257693" y="0"/>
                      <a:pt x="1293682" y="35989"/>
                      <a:pt x="1293682" y="80383"/>
                    </a:cubicBezTo>
                    <a:lnTo>
                      <a:pt x="1293682" y="216335"/>
                    </a:lnTo>
                    <a:cubicBezTo>
                      <a:pt x="1293682" y="260729"/>
                      <a:pt x="1257693" y="296718"/>
                      <a:pt x="1213299" y="296718"/>
                    </a:cubicBezTo>
                    <a:lnTo>
                      <a:pt x="80383" y="296718"/>
                    </a:lnTo>
                    <a:cubicBezTo>
                      <a:pt x="35989" y="296718"/>
                      <a:pt x="0" y="260729"/>
                      <a:pt x="0" y="216335"/>
                    </a:cubicBezTo>
                    <a:lnTo>
                      <a:pt x="0" y="80383"/>
                    </a:lnTo>
                    <a:cubicBezTo>
                      <a:pt x="0" y="35989"/>
                      <a:pt x="35989" y="0"/>
                      <a:pt x="80383" y="0"/>
                    </a:cubicBezTo>
                    <a:close/>
                  </a:path>
                </a:pathLst>
              </a:custGeom>
              <a:solidFill>
                <a:srgbClr val="2F2CF9">
                  <a:alpha val="89804"/>
                </a:srgbClr>
              </a:solidFill>
            </p:spPr>
          </p:sp>
          <p:sp>
            <p:nvSpPr>
              <p:cNvPr id="25" name="TextBox 25"/>
              <p:cNvSpPr txBox="1"/>
              <p:nvPr/>
            </p:nvSpPr>
            <p:spPr>
              <a:xfrm>
                <a:off x="0" y="-38100"/>
                <a:ext cx="1293682" cy="33481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26" name="TextBox 26"/>
            <p:cNvSpPr txBox="1"/>
            <p:nvPr/>
          </p:nvSpPr>
          <p:spPr>
            <a:xfrm>
              <a:off x="0" y="412011"/>
              <a:ext cx="6549266" cy="64001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020"/>
                </a:lnSpc>
                <a:spcBef>
                  <a:spcPct val="0"/>
                </a:spcBef>
              </a:pPr>
              <a:r>
                <a:rPr lang="en-US" sz="3000" spc="-15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Dashboard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749649" y="4379776"/>
            <a:ext cx="4911950" cy="1126602"/>
            <a:chOff x="0" y="0"/>
            <a:chExt cx="6549266" cy="1502136"/>
          </a:xfrm>
        </p:grpSpPr>
        <p:grpSp>
          <p:nvGrpSpPr>
            <p:cNvPr id="28" name="Group 28"/>
            <p:cNvGrpSpPr/>
            <p:nvPr/>
          </p:nvGrpSpPr>
          <p:grpSpPr>
            <a:xfrm>
              <a:off x="0" y="0"/>
              <a:ext cx="6549266" cy="1502136"/>
              <a:chOff x="0" y="0"/>
              <a:chExt cx="1293682" cy="296718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0" y="0"/>
                <a:ext cx="1293682" cy="296718"/>
              </a:xfrm>
              <a:custGeom>
                <a:avLst/>
                <a:gdLst/>
                <a:ahLst/>
                <a:cxnLst/>
                <a:rect l="l" t="t" r="r" b="b"/>
                <a:pathLst>
                  <a:path w="1293682" h="296718">
                    <a:moveTo>
                      <a:pt x="80383" y="0"/>
                    </a:moveTo>
                    <a:lnTo>
                      <a:pt x="1213299" y="0"/>
                    </a:lnTo>
                    <a:cubicBezTo>
                      <a:pt x="1257693" y="0"/>
                      <a:pt x="1293682" y="35989"/>
                      <a:pt x="1293682" y="80383"/>
                    </a:cubicBezTo>
                    <a:lnTo>
                      <a:pt x="1293682" y="216335"/>
                    </a:lnTo>
                    <a:cubicBezTo>
                      <a:pt x="1293682" y="260729"/>
                      <a:pt x="1257693" y="296718"/>
                      <a:pt x="1213299" y="296718"/>
                    </a:cubicBezTo>
                    <a:lnTo>
                      <a:pt x="80383" y="296718"/>
                    </a:lnTo>
                    <a:cubicBezTo>
                      <a:pt x="35989" y="296718"/>
                      <a:pt x="0" y="260729"/>
                      <a:pt x="0" y="216335"/>
                    </a:cubicBezTo>
                    <a:lnTo>
                      <a:pt x="0" y="80383"/>
                    </a:lnTo>
                    <a:cubicBezTo>
                      <a:pt x="0" y="35989"/>
                      <a:pt x="35989" y="0"/>
                      <a:pt x="80383" y="0"/>
                    </a:cubicBezTo>
                    <a:close/>
                  </a:path>
                </a:pathLst>
              </a:custGeom>
              <a:solidFill>
                <a:srgbClr val="2F2CF9"/>
              </a:solidFill>
            </p:spPr>
          </p:sp>
          <p:sp>
            <p:nvSpPr>
              <p:cNvPr id="30" name="TextBox 30"/>
              <p:cNvSpPr txBox="1"/>
              <p:nvPr/>
            </p:nvSpPr>
            <p:spPr>
              <a:xfrm>
                <a:off x="0" y="-38100"/>
                <a:ext cx="1293682" cy="33481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31" name="TextBox 31"/>
            <p:cNvSpPr txBox="1"/>
            <p:nvPr/>
          </p:nvSpPr>
          <p:spPr>
            <a:xfrm>
              <a:off x="0" y="412011"/>
              <a:ext cx="6549266" cy="64001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020"/>
                </a:lnSpc>
                <a:spcBef>
                  <a:spcPct val="0"/>
                </a:spcBef>
              </a:pPr>
              <a:r>
                <a:rPr lang="en-US" sz="3000" spc="-15">
                  <a:solidFill>
                    <a:srgbClr val="FFFFFF">
                      <a:alpha val="89804"/>
                    </a:srgbClr>
                  </a:solidFill>
                  <a:latin typeface="Canva Sans"/>
                  <a:ea typeface="Canva Sans"/>
                  <a:cs typeface="Canva Sans"/>
                  <a:sym typeface="Canva Sans"/>
                </a:rPr>
                <a:t>Login/Signup</a:t>
              </a:r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6726093" y="1927000"/>
            <a:ext cx="4911950" cy="1126602"/>
            <a:chOff x="0" y="0"/>
            <a:chExt cx="6549266" cy="1502136"/>
          </a:xfrm>
        </p:grpSpPr>
        <p:grpSp>
          <p:nvGrpSpPr>
            <p:cNvPr id="33" name="Group 33"/>
            <p:cNvGrpSpPr/>
            <p:nvPr/>
          </p:nvGrpSpPr>
          <p:grpSpPr>
            <a:xfrm>
              <a:off x="0" y="0"/>
              <a:ext cx="6549266" cy="1502136"/>
              <a:chOff x="0" y="0"/>
              <a:chExt cx="1293682" cy="296718"/>
            </a:xfrm>
          </p:grpSpPr>
          <p:sp>
            <p:nvSpPr>
              <p:cNvPr id="34" name="Freeform 34"/>
              <p:cNvSpPr/>
              <p:nvPr/>
            </p:nvSpPr>
            <p:spPr>
              <a:xfrm>
                <a:off x="0" y="0"/>
                <a:ext cx="1293682" cy="296718"/>
              </a:xfrm>
              <a:custGeom>
                <a:avLst/>
                <a:gdLst/>
                <a:ahLst/>
                <a:cxnLst/>
                <a:rect l="l" t="t" r="r" b="b"/>
                <a:pathLst>
                  <a:path w="1293682" h="296718">
                    <a:moveTo>
                      <a:pt x="80383" y="0"/>
                    </a:moveTo>
                    <a:lnTo>
                      <a:pt x="1213299" y="0"/>
                    </a:lnTo>
                    <a:cubicBezTo>
                      <a:pt x="1257693" y="0"/>
                      <a:pt x="1293682" y="35989"/>
                      <a:pt x="1293682" y="80383"/>
                    </a:cubicBezTo>
                    <a:lnTo>
                      <a:pt x="1293682" y="216335"/>
                    </a:lnTo>
                    <a:cubicBezTo>
                      <a:pt x="1293682" y="260729"/>
                      <a:pt x="1257693" y="296718"/>
                      <a:pt x="1213299" y="296718"/>
                    </a:cubicBezTo>
                    <a:lnTo>
                      <a:pt x="80383" y="296718"/>
                    </a:lnTo>
                    <a:cubicBezTo>
                      <a:pt x="35989" y="296718"/>
                      <a:pt x="0" y="260729"/>
                      <a:pt x="0" y="216335"/>
                    </a:cubicBezTo>
                    <a:lnTo>
                      <a:pt x="0" y="80383"/>
                    </a:lnTo>
                    <a:cubicBezTo>
                      <a:pt x="0" y="35989"/>
                      <a:pt x="35989" y="0"/>
                      <a:pt x="80383" y="0"/>
                    </a:cubicBezTo>
                    <a:close/>
                  </a:path>
                </a:pathLst>
              </a:custGeom>
              <a:solidFill>
                <a:srgbClr val="2F2CF9">
                  <a:alpha val="89804"/>
                </a:srgbClr>
              </a:solidFill>
            </p:spPr>
          </p:sp>
          <p:sp>
            <p:nvSpPr>
              <p:cNvPr id="35" name="TextBox 35"/>
              <p:cNvSpPr txBox="1"/>
              <p:nvPr/>
            </p:nvSpPr>
            <p:spPr>
              <a:xfrm>
                <a:off x="0" y="-38100"/>
                <a:ext cx="1293682" cy="33481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36" name="TextBox 36"/>
            <p:cNvSpPr txBox="1"/>
            <p:nvPr/>
          </p:nvSpPr>
          <p:spPr>
            <a:xfrm>
              <a:off x="0" y="412011"/>
              <a:ext cx="6549266" cy="64001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020"/>
                </a:lnSpc>
                <a:spcBef>
                  <a:spcPct val="0"/>
                </a:spcBef>
              </a:pPr>
              <a:r>
                <a:rPr lang="en-US" sz="3000" spc="-15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Search</a:t>
              </a:r>
            </a:p>
          </p:txBody>
        </p:sp>
      </p:grpSp>
      <p:grpSp>
        <p:nvGrpSpPr>
          <p:cNvPr id="37" name="Group 37"/>
          <p:cNvGrpSpPr/>
          <p:nvPr/>
        </p:nvGrpSpPr>
        <p:grpSpPr>
          <a:xfrm>
            <a:off x="12702538" y="1927000"/>
            <a:ext cx="4911950" cy="1126602"/>
            <a:chOff x="0" y="0"/>
            <a:chExt cx="6549266" cy="1502136"/>
          </a:xfrm>
        </p:grpSpPr>
        <p:grpSp>
          <p:nvGrpSpPr>
            <p:cNvPr id="38" name="Group 38"/>
            <p:cNvGrpSpPr/>
            <p:nvPr/>
          </p:nvGrpSpPr>
          <p:grpSpPr>
            <a:xfrm>
              <a:off x="0" y="0"/>
              <a:ext cx="6549266" cy="1502136"/>
              <a:chOff x="0" y="0"/>
              <a:chExt cx="1293682" cy="296718"/>
            </a:xfrm>
          </p:grpSpPr>
          <p:sp>
            <p:nvSpPr>
              <p:cNvPr id="39" name="Freeform 39"/>
              <p:cNvSpPr/>
              <p:nvPr/>
            </p:nvSpPr>
            <p:spPr>
              <a:xfrm>
                <a:off x="0" y="0"/>
                <a:ext cx="1293682" cy="296718"/>
              </a:xfrm>
              <a:custGeom>
                <a:avLst/>
                <a:gdLst/>
                <a:ahLst/>
                <a:cxnLst/>
                <a:rect l="l" t="t" r="r" b="b"/>
                <a:pathLst>
                  <a:path w="1293682" h="296718">
                    <a:moveTo>
                      <a:pt x="80383" y="0"/>
                    </a:moveTo>
                    <a:lnTo>
                      <a:pt x="1213299" y="0"/>
                    </a:lnTo>
                    <a:cubicBezTo>
                      <a:pt x="1257693" y="0"/>
                      <a:pt x="1293682" y="35989"/>
                      <a:pt x="1293682" y="80383"/>
                    </a:cubicBezTo>
                    <a:lnTo>
                      <a:pt x="1293682" y="216335"/>
                    </a:lnTo>
                    <a:cubicBezTo>
                      <a:pt x="1293682" y="260729"/>
                      <a:pt x="1257693" y="296718"/>
                      <a:pt x="1213299" y="296718"/>
                    </a:cubicBezTo>
                    <a:lnTo>
                      <a:pt x="80383" y="296718"/>
                    </a:lnTo>
                    <a:cubicBezTo>
                      <a:pt x="35989" y="296718"/>
                      <a:pt x="0" y="260729"/>
                      <a:pt x="0" y="216335"/>
                    </a:cubicBezTo>
                    <a:lnTo>
                      <a:pt x="0" y="80383"/>
                    </a:lnTo>
                    <a:cubicBezTo>
                      <a:pt x="0" y="35989"/>
                      <a:pt x="35989" y="0"/>
                      <a:pt x="80383" y="0"/>
                    </a:cubicBezTo>
                    <a:close/>
                  </a:path>
                </a:pathLst>
              </a:custGeom>
              <a:solidFill>
                <a:srgbClr val="2F2CF9"/>
              </a:solidFill>
            </p:spPr>
          </p:sp>
          <p:sp>
            <p:nvSpPr>
              <p:cNvPr id="40" name="TextBox 40"/>
              <p:cNvSpPr txBox="1"/>
              <p:nvPr/>
            </p:nvSpPr>
            <p:spPr>
              <a:xfrm>
                <a:off x="0" y="-38100"/>
                <a:ext cx="1293682" cy="33481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41" name="TextBox 41"/>
            <p:cNvSpPr txBox="1"/>
            <p:nvPr/>
          </p:nvSpPr>
          <p:spPr>
            <a:xfrm>
              <a:off x="0" y="412011"/>
              <a:ext cx="6549266" cy="64001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020"/>
                </a:lnSpc>
                <a:spcBef>
                  <a:spcPct val="0"/>
                </a:spcBef>
              </a:pPr>
              <a:r>
                <a:rPr lang="en-US" sz="3000" spc="-15">
                  <a:solidFill>
                    <a:srgbClr val="FFFFFF">
                      <a:alpha val="89804"/>
                    </a:srgbClr>
                  </a:solidFill>
                  <a:latin typeface="Canva Sans"/>
                  <a:ea typeface="Canva Sans"/>
                  <a:cs typeface="Canva Sans"/>
                  <a:sym typeface="Canva Sans"/>
                </a:rPr>
                <a:t>Job Page</a:t>
              </a:r>
            </a:p>
          </p:txBody>
        </p:sp>
      </p:grpSp>
      <p:sp>
        <p:nvSpPr>
          <p:cNvPr id="42" name="TextBox 42"/>
          <p:cNvSpPr txBox="1"/>
          <p:nvPr/>
        </p:nvSpPr>
        <p:spPr>
          <a:xfrm>
            <a:off x="805990" y="674053"/>
            <a:ext cx="3864013" cy="747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79"/>
              </a:lnSpc>
            </a:pPr>
            <a:r>
              <a:rPr lang="en-US" sz="5199" b="1">
                <a:solidFill>
                  <a:srgbClr val="716FF6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Page Flow</a:t>
            </a:r>
          </a:p>
        </p:txBody>
      </p:sp>
      <p:grpSp>
        <p:nvGrpSpPr>
          <p:cNvPr id="43" name="Group 43"/>
          <p:cNvGrpSpPr/>
          <p:nvPr/>
        </p:nvGrpSpPr>
        <p:grpSpPr>
          <a:xfrm>
            <a:off x="11689898" y="4481744"/>
            <a:ext cx="922716" cy="922716"/>
            <a:chOff x="0" y="0"/>
            <a:chExt cx="812800" cy="812800"/>
          </a:xfrm>
        </p:grpSpPr>
        <p:sp>
          <p:nvSpPr>
            <p:cNvPr id="44" name="Freeform 4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45" name="TextBox 45"/>
            <p:cNvSpPr txBox="1"/>
            <p:nvPr/>
          </p:nvSpPr>
          <p:spPr>
            <a:xfrm>
              <a:off x="0" y="165100"/>
              <a:ext cx="711200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6" name="Group 46"/>
          <p:cNvGrpSpPr/>
          <p:nvPr/>
        </p:nvGrpSpPr>
        <p:grpSpPr>
          <a:xfrm>
            <a:off x="5732488" y="6932370"/>
            <a:ext cx="922716" cy="922716"/>
            <a:chOff x="0" y="0"/>
            <a:chExt cx="812800" cy="812800"/>
          </a:xfrm>
        </p:grpSpPr>
        <p:sp>
          <p:nvSpPr>
            <p:cNvPr id="47" name="Freeform 4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48" name="TextBox 48"/>
            <p:cNvSpPr txBox="1"/>
            <p:nvPr/>
          </p:nvSpPr>
          <p:spPr>
            <a:xfrm>
              <a:off x="0" y="165100"/>
              <a:ext cx="711200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9" name="Group 49"/>
          <p:cNvGrpSpPr/>
          <p:nvPr/>
        </p:nvGrpSpPr>
        <p:grpSpPr>
          <a:xfrm>
            <a:off x="5713454" y="4481744"/>
            <a:ext cx="922716" cy="922716"/>
            <a:chOff x="0" y="0"/>
            <a:chExt cx="812800" cy="812800"/>
          </a:xfrm>
        </p:grpSpPr>
        <p:sp>
          <p:nvSpPr>
            <p:cNvPr id="50" name="Freeform 5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51" name="TextBox 51"/>
            <p:cNvSpPr txBox="1"/>
            <p:nvPr/>
          </p:nvSpPr>
          <p:spPr>
            <a:xfrm>
              <a:off x="0" y="165100"/>
              <a:ext cx="711200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2" name="Group 52"/>
          <p:cNvGrpSpPr/>
          <p:nvPr/>
        </p:nvGrpSpPr>
        <p:grpSpPr>
          <a:xfrm>
            <a:off x="11739811" y="2028968"/>
            <a:ext cx="922716" cy="922716"/>
            <a:chOff x="0" y="0"/>
            <a:chExt cx="812800" cy="812800"/>
          </a:xfrm>
        </p:grpSpPr>
        <p:sp>
          <p:nvSpPr>
            <p:cNvPr id="53" name="Freeform 5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54" name="TextBox 54"/>
            <p:cNvSpPr txBox="1"/>
            <p:nvPr/>
          </p:nvSpPr>
          <p:spPr>
            <a:xfrm>
              <a:off x="0" y="165100"/>
              <a:ext cx="711200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5" name="Group 55"/>
          <p:cNvGrpSpPr/>
          <p:nvPr/>
        </p:nvGrpSpPr>
        <p:grpSpPr>
          <a:xfrm>
            <a:off x="5732488" y="2028968"/>
            <a:ext cx="922716" cy="922716"/>
            <a:chOff x="0" y="0"/>
            <a:chExt cx="812800" cy="812800"/>
          </a:xfrm>
        </p:grpSpPr>
        <p:sp>
          <p:nvSpPr>
            <p:cNvPr id="56" name="Freeform 5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57" name="TextBox 57"/>
            <p:cNvSpPr txBox="1"/>
            <p:nvPr/>
          </p:nvSpPr>
          <p:spPr>
            <a:xfrm>
              <a:off x="0" y="165100"/>
              <a:ext cx="711200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8" name="TextBox 58"/>
          <p:cNvSpPr txBox="1"/>
          <p:nvPr/>
        </p:nvSpPr>
        <p:spPr>
          <a:xfrm>
            <a:off x="1062552" y="8742045"/>
            <a:ext cx="11599975" cy="994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ctr">
              <a:lnSpc>
                <a:spcPts val="4020"/>
              </a:lnSpc>
              <a:spcBef>
                <a:spcPct val="0"/>
              </a:spcBef>
              <a:buFont typeface="Arial"/>
              <a:buChar char="•"/>
            </a:pPr>
            <a:r>
              <a:rPr lang="en-US" sz="3000" spc="-15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Emphasis on seamless navigation and user-centric layout.</a:t>
            </a:r>
          </a:p>
          <a:p>
            <a:pPr algn="ctr">
              <a:lnSpc>
                <a:spcPts val="4020"/>
              </a:lnSpc>
              <a:spcBef>
                <a:spcPct val="0"/>
              </a:spcBef>
            </a:pPr>
            <a:endParaRPr lang="en-US" sz="3000" spc="-15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911177" y="0"/>
            <a:ext cx="5376823" cy="10287000"/>
            <a:chOff x="0" y="0"/>
            <a:chExt cx="1416118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416118" cy="2709333"/>
            </a:xfrm>
            <a:custGeom>
              <a:avLst/>
              <a:gdLst/>
              <a:ahLst/>
              <a:cxnLst/>
              <a:rect l="l" t="t" r="r" b="b"/>
              <a:pathLst>
                <a:path w="1416118" h="2709333">
                  <a:moveTo>
                    <a:pt x="0" y="0"/>
                  </a:moveTo>
                  <a:lnTo>
                    <a:pt x="1416118" y="0"/>
                  </a:lnTo>
                  <a:lnTo>
                    <a:pt x="1416118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F2CF9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416118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600200" y="1846408"/>
            <a:ext cx="13555856" cy="7914006"/>
          </a:xfrm>
          <a:custGeom>
            <a:avLst/>
            <a:gdLst/>
            <a:ahLst/>
            <a:cxnLst/>
            <a:rect l="l" t="t" r="r" b="b"/>
            <a:pathLst>
              <a:path w="13555856" h="7914006">
                <a:moveTo>
                  <a:pt x="0" y="0"/>
                </a:moveTo>
                <a:lnTo>
                  <a:pt x="13555856" y="0"/>
                </a:lnTo>
                <a:lnTo>
                  <a:pt x="13555856" y="7914006"/>
                </a:lnTo>
                <a:lnTo>
                  <a:pt x="0" y="79140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90" t="-297" b="-297"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599882" y="501281"/>
            <a:ext cx="8771452" cy="1031399"/>
            <a:chOff x="-1" y="28575"/>
            <a:chExt cx="11695269" cy="1375199"/>
          </a:xfrm>
        </p:grpSpPr>
        <p:sp>
          <p:nvSpPr>
            <p:cNvPr id="7" name="TextBox 7"/>
            <p:cNvSpPr txBox="1"/>
            <p:nvPr/>
          </p:nvSpPr>
          <p:spPr>
            <a:xfrm>
              <a:off x="0" y="28575"/>
              <a:ext cx="11695268" cy="9386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522"/>
                </a:lnSpc>
              </a:pPr>
              <a:r>
                <a:rPr lang="en-US" sz="4802" b="1">
                  <a:solidFill>
                    <a:srgbClr val="716FF6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Razor Payment Gateway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-1" y="835412"/>
              <a:ext cx="5791623" cy="56836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3640"/>
                </a:lnSpc>
              </a:pPr>
              <a:r>
                <a:rPr lang="en-US" sz="2600" dirty="0">
                  <a:solidFill>
                    <a:srgbClr val="000000"/>
                  </a:solidFill>
                  <a:latin typeface="Lexend Exa"/>
                  <a:ea typeface="Lexend Exa"/>
                  <a:cs typeface="Lexend Exa"/>
                  <a:sym typeface="Lexend Exa"/>
                </a:rPr>
                <a:t>Job Seeker premium</a:t>
              </a: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911177" y="0"/>
            <a:ext cx="5376823" cy="10287000"/>
            <a:chOff x="0" y="0"/>
            <a:chExt cx="1416118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416118" cy="2709333"/>
            </a:xfrm>
            <a:custGeom>
              <a:avLst/>
              <a:gdLst/>
              <a:ahLst/>
              <a:cxnLst/>
              <a:rect l="l" t="t" r="r" b="b"/>
              <a:pathLst>
                <a:path w="1416118" h="2709333">
                  <a:moveTo>
                    <a:pt x="0" y="0"/>
                  </a:moveTo>
                  <a:lnTo>
                    <a:pt x="1416118" y="0"/>
                  </a:lnTo>
                  <a:lnTo>
                    <a:pt x="1416118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F2CF9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416118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444017" y="456132"/>
            <a:ext cx="8771451" cy="1145136"/>
            <a:chOff x="0" y="0"/>
            <a:chExt cx="11695268" cy="1526848"/>
          </a:xfrm>
        </p:grpSpPr>
        <p:sp>
          <p:nvSpPr>
            <p:cNvPr id="6" name="TextBox 6"/>
            <p:cNvSpPr txBox="1"/>
            <p:nvPr/>
          </p:nvSpPr>
          <p:spPr>
            <a:xfrm>
              <a:off x="0" y="28575"/>
              <a:ext cx="11695268" cy="9386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522"/>
                </a:lnSpc>
              </a:pPr>
              <a:r>
                <a:rPr lang="en-US" sz="4802" b="1">
                  <a:solidFill>
                    <a:srgbClr val="716FF6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Razor Payment Gateway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957745"/>
              <a:ext cx="5516562" cy="5691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40"/>
                </a:lnSpc>
              </a:pPr>
              <a:r>
                <a:rPr lang="en-US" sz="2600">
                  <a:solidFill>
                    <a:srgbClr val="000000"/>
                  </a:solidFill>
                  <a:latin typeface="Lexend Exa"/>
                  <a:ea typeface="Lexend Exa"/>
                  <a:cs typeface="Lexend Exa"/>
                  <a:sym typeface="Lexend Exa"/>
                </a:rPr>
                <a:t>Employer’s Premium</a:t>
              </a:r>
            </a:p>
          </p:txBody>
        </p:sp>
      </p:grpSp>
      <p:sp>
        <p:nvSpPr>
          <p:cNvPr id="8" name="Freeform 8"/>
          <p:cNvSpPr/>
          <p:nvPr/>
        </p:nvSpPr>
        <p:spPr>
          <a:xfrm>
            <a:off x="1444017" y="1909035"/>
            <a:ext cx="13579659" cy="7825279"/>
          </a:xfrm>
          <a:custGeom>
            <a:avLst/>
            <a:gdLst/>
            <a:ahLst/>
            <a:cxnLst/>
            <a:rect l="l" t="t" r="r" b="b"/>
            <a:pathLst>
              <a:path w="13579659" h="7825279">
                <a:moveTo>
                  <a:pt x="0" y="0"/>
                </a:moveTo>
                <a:lnTo>
                  <a:pt x="13579660" y="0"/>
                </a:lnTo>
                <a:lnTo>
                  <a:pt x="13579660" y="7825279"/>
                </a:lnTo>
                <a:lnTo>
                  <a:pt x="0" y="78252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39190" y="1351907"/>
            <a:ext cx="16779210" cy="8273340"/>
          </a:xfrm>
          <a:custGeom>
            <a:avLst/>
            <a:gdLst/>
            <a:ahLst/>
            <a:cxnLst/>
            <a:rect l="l" t="t" r="r" b="b"/>
            <a:pathLst>
              <a:path w="16779210" h="8273340">
                <a:moveTo>
                  <a:pt x="0" y="0"/>
                </a:moveTo>
                <a:lnTo>
                  <a:pt x="16779210" y="0"/>
                </a:lnTo>
                <a:lnTo>
                  <a:pt x="16779210" y="8273340"/>
                </a:lnTo>
                <a:lnTo>
                  <a:pt x="0" y="82733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95" b="-195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739190" y="281305"/>
            <a:ext cx="7582512" cy="747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79"/>
              </a:lnSpc>
            </a:pPr>
            <a:r>
              <a:rPr lang="en-US" sz="5199" b="1">
                <a:solidFill>
                  <a:srgbClr val="716FF6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Github Repository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82340" y="1881172"/>
            <a:ext cx="6281851" cy="7593447"/>
          </a:xfrm>
          <a:custGeom>
            <a:avLst/>
            <a:gdLst/>
            <a:ahLst/>
            <a:cxnLst/>
            <a:rect l="l" t="t" r="r" b="b"/>
            <a:pathLst>
              <a:path w="6281851" h="7593447">
                <a:moveTo>
                  <a:pt x="0" y="0"/>
                </a:moveTo>
                <a:lnTo>
                  <a:pt x="6281851" y="0"/>
                </a:lnTo>
                <a:lnTo>
                  <a:pt x="6281851" y="7593446"/>
                </a:lnTo>
                <a:lnTo>
                  <a:pt x="0" y="75934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-162743"/>
            <a:ext cx="1028700" cy="10449743"/>
            <a:chOff x="0" y="0"/>
            <a:chExt cx="270933" cy="275219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70933" cy="2752196"/>
            </a:xfrm>
            <a:custGeom>
              <a:avLst/>
              <a:gdLst/>
              <a:ahLst/>
              <a:cxnLst/>
              <a:rect l="l" t="t" r="r" b="b"/>
              <a:pathLst>
                <a:path w="270933" h="2752196">
                  <a:moveTo>
                    <a:pt x="0" y="0"/>
                  </a:moveTo>
                  <a:lnTo>
                    <a:pt x="270933" y="0"/>
                  </a:lnTo>
                  <a:lnTo>
                    <a:pt x="270933" y="2752196"/>
                  </a:lnTo>
                  <a:lnTo>
                    <a:pt x="0" y="2752196"/>
                  </a:lnTo>
                  <a:close/>
                </a:path>
              </a:pathLst>
            </a:custGeom>
            <a:solidFill>
              <a:srgbClr val="2F2CF9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70933" cy="27902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9854280" y="5181600"/>
            <a:ext cx="5514931" cy="747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79"/>
              </a:lnSpc>
            </a:pPr>
            <a:r>
              <a:rPr lang="en-US" sz="5199" b="1">
                <a:solidFill>
                  <a:srgbClr val="716FF6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Any Question ?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704595" y="3297792"/>
            <a:ext cx="2982178" cy="12839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04"/>
              </a:lnSpc>
            </a:pPr>
            <a:r>
              <a:rPr lang="en-US" sz="8699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QnA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7259300" y="-81372"/>
            <a:ext cx="1028700" cy="10449743"/>
            <a:chOff x="0" y="0"/>
            <a:chExt cx="270933" cy="275219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70933" cy="2752196"/>
            </a:xfrm>
            <a:custGeom>
              <a:avLst/>
              <a:gdLst/>
              <a:ahLst/>
              <a:cxnLst/>
              <a:rect l="l" t="t" r="r" b="b"/>
              <a:pathLst>
                <a:path w="270933" h="2752196">
                  <a:moveTo>
                    <a:pt x="0" y="0"/>
                  </a:moveTo>
                  <a:lnTo>
                    <a:pt x="270933" y="0"/>
                  </a:lnTo>
                  <a:lnTo>
                    <a:pt x="270933" y="2752196"/>
                  </a:lnTo>
                  <a:lnTo>
                    <a:pt x="0" y="2752196"/>
                  </a:lnTo>
                  <a:close/>
                </a:path>
              </a:pathLst>
            </a:custGeom>
            <a:solidFill>
              <a:srgbClr val="2F2CF9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70933" cy="27902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1261110"/>
            <a:ext cx="18432778" cy="3086100"/>
            <a:chOff x="0" y="0"/>
            <a:chExt cx="4854724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54723" cy="812800"/>
            </a:xfrm>
            <a:custGeom>
              <a:avLst/>
              <a:gdLst/>
              <a:ahLst/>
              <a:cxnLst/>
              <a:rect l="l" t="t" r="r" b="b"/>
              <a:pathLst>
                <a:path w="4854723" h="812800">
                  <a:moveTo>
                    <a:pt x="0" y="0"/>
                  </a:moveTo>
                  <a:lnTo>
                    <a:pt x="4854723" y="0"/>
                  </a:lnTo>
                  <a:lnTo>
                    <a:pt x="4854723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2F2CF9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54724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-5400000">
            <a:off x="7858989" y="389342"/>
            <a:ext cx="2859578" cy="18288000"/>
          </a:xfrm>
          <a:custGeom>
            <a:avLst/>
            <a:gdLst/>
            <a:ahLst/>
            <a:cxnLst/>
            <a:rect l="l" t="t" r="r" b="b"/>
            <a:pathLst>
              <a:path w="2859578" h="18288000">
                <a:moveTo>
                  <a:pt x="0" y="0"/>
                </a:moveTo>
                <a:lnTo>
                  <a:pt x="2859579" y="0"/>
                </a:lnTo>
                <a:lnTo>
                  <a:pt x="2859579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4734632" y="3734326"/>
            <a:ext cx="9194437" cy="21897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7907"/>
              </a:lnSpc>
            </a:pPr>
            <a:r>
              <a:rPr lang="en-US" sz="12791" b="1">
                <a:solidFill>
                  <a:srgbClr val="716FF6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Thank You</a:t>
            </a:r>
          </a:p>
        </p:txBody>
      </p:sp>
      <p:sp>
        <p:nvSpPr>
          <p:cNvPr id="7" name="AutoShape 7"/>
          <p:cNvSpPr/>
          <p:nvPr/>
        </p:nvSpPr>
        <p:spPr>
          <a:xfrm>
            <a:off x="5618797" y="5923468"/>
            <a:ext cx="7195185" cy="0"/>
          </a:xfrm>
          <a:prstGeom prst="line">
            <a:avLst/>
          </a:prstGeom>
          <a:ln w="190500" cap="rnd">
            <a:solidFill>
              <a:srgbClr val="2F2CF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Freeform 8"/>
          <p:cNvSpPr/>
          <p:nvPr/>
        </p:nvSpPr>
        <p:spPr>
          <a:xfrm>
            <a:off x="103987" y="4952722"/>
            <a:ext cx="6617368" cy="4114800"/>
          </a:xfrm>
          <a:custGeom>
            <a:avLst/>
            <a:gdLst/>
            <a:ahLst/>
            <a:cxnLst/>
            <a:rect l="l" t="t" r="r" b="b"/>
            <a:pathLst>
              <a:path w="6617368" h="4114800">
                <a:moveTo>
                  <a:pt x="0" y="0"/>
                </a:moveTo>
                <a:lnTo>
                  <a:pt x="6617369" y="0"/>
                </a:lnTo>
                <a:lnTo>
                  <a:pt x="661736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3419791" y="4670153"/>
            <a:ext cx="4609246" cy="4114800"/>
          </a:xfrm>
          <a:custGeom>
            <a:avLst/>
            <a:gdLst/>
            <a:ahLst/>
            <a:cxnLst/>
            <a:rect l="l" t="t" r="r" b="b"/>
            <a:pathLst>
              <a:path w="4609246" h="4114800">
                <a:moveTo>
                  <a:pt x="0" y="0"/>
                </a:moveTo>
                <a:lnTo>
                  <a:pt x="4609247" y="0"/>
                </a:lnTo>
                <a:lnTo>
                  <a:pt x="460924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2593098" y="2685669"/>
            <a:ext cx="2829709" cy="1406374"/>
          </a:xfrm>
          <a:custGeom>
            <a:avLst/>
            <a:gdLst/>
            <a:ahLst/>
            <a:cxnLst/>
            <a:rect l="l" t="t" r="r" b="b"/>
            <a:pathLst>
              <a:path w="2829709" h="1406374">
                <a:moveTo>
                  <a:pt x="0" y="0"/>
                </a:moveTo>
                <a:lnTo>
                  <a:pt x="2829709" y="0"/>
                </a:lnTo>
                <a:lnTo>
                  <a:pt x="2829709" y="1406374"/>
                </a:lnTo>
                <a:lnTo>
                  <a:pt x="0" y="140637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6967383" y="6233032"/>
            <a:ext cx="6223607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u="sng">
                <a:solidFill>
                  <a:srgbClr val="716FF6"/>
                </a:solidFill>
                <a:latin typeface="Montserrat"/>
                <a:ea typeface="Montserrat"/>
                <a:cs typeface="Montserrat"/>
                <a:sym typeface="Montserrat"/>
                <a:hlinkClick r:id="rId10" tooltip="https://gorgeous-empanada-2248c4.netlify.app"/>
              </a:rPr>
              <a:t>https://gorgeous-empanada-2248c4.netlify.app/</a:t>
            </a:r>
          </a:p>
        </p:txBody>
      </p:sp>
      <p:sp>
        <p:nvSpPr>
          <p:cNvPr id="12" name="Freeform 12"/>
          <p:cNvSpPr/>
          <p:nvPr/>
        </p:nvSpPr>
        <p:spPr>
          <a:xfrm>
            <a:off x="13698146" y="3205825"/>
            <a:ext cx="2238450" cy="1112516"/>
          </a:xfrm>
          <a:custGeom>
            <a:avLst/>
            <a:gdLst/>
            <a:ahLst/>
            <a:cxnLst/>
            <a:rect l="l" t="t" r="r" b="b"/>
            <a:pathLst>
              <a:path w="2238450" h="1112516">
                <a:moveTo>
                  <a:pt x="0" y="0"/>
                </a:moveTo>
                <a:lnTo>
                  <a:pt x="2238450" y="0"/>
                </a:lnTo>
                <a:lnTo>
                  <a:pt x="2238450" y="1112516"/>
                </a:lnTo>
                <a:lnTo>
                  <a:pt x="0" y="111251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6170517" y="2058836"/>
            <a:ext cx="2991299" cy="1486684"/>
          </a:xfrm>
          <a:custGeom>
            <a:avLst/>
            <a:gdLst/>
            <a:ahLst/>
            <a:cxnLst/>
            <a:rect l="l" t="t" r="r" b="b"/>
            <a:pathLst>
              <a:path w="2991299" h="1486684">
                <a:moveTo>
                  <a:pt x="0" y="0"/>
                </a:moveTo>
                <a:lnTo>
                  <a:pt x="2991299" y="0"/>
                </a:lnTo>
                <a:lnTo>
                  <a:pt x="2991299" y="1486684"/>
                </a:lnTo>
                <a:lnTo>
                  <a:pt x="0" y="148668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492034" y="1913691"/>
            <a:ext cx="7466793" cy="7344609"/>
          </a:xfrm>
          <a:custGeom>
            <a:avLst/>
            <a:gdLst/>
            <a:ahLst/>
            <a:cxnLst/>
            <a:rect l="l" t="t" r="r" b="b"/>
            <a:pathLst>
              <a:path w="7466793" h="7344609">
                <a:moveTo>
                  <a:pt x="0" y="0"/>
                </a:moveTo>
                <a:lnTo>
                  <a:pt x="7466793" y="0"/>
                </a:lnTo>
                <a:lnTo>
                  <a:pt x="7466793" y="7344609"/>
                </a:lnTo>
                <a:lnTo>
                  <a:pt x="0" y="73446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889498" y="4044298"/>
            <a:ext cx="6964648" cy="5395094"/>
            <a:chOff x="0" y="0"/>
            <a:chExt cx="1834311" cy="142093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834311" cy="1420930"/>
            </a:xfrm>
            <a:custGeom>
              <a:avLst/>
              <a:gdLst/>
              <a:ahLst/>
              <a:cxnLst/>
              <a:rect l="l" t="t" r="r" b="b"/>
              <a:pathLst>
                <a:path w="1834311" h="1420930">
                  <a:moveTo>
                    <a:pt x="0" y="0"/>
                  </a:moveTo>
                  <a:lnTo>
                    <a:pt x="1834311" y="0"/>
                  </a:lnTo>
                  <a:lnTo>
                    <a:pt x="1834311" y="1420930"/>
                  </a:lnTo>
                  <a:lnTo>
                    <a:pt x="0" y="1420930"/>
                  </a:lnTo>
                  <a:close/>
                </a:path>
              </a:pathLst>
            </a:custGeom>
            <a:solidFill>
              <a:srgbClr val="000000">
                <a:alpha val="15686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834311" cy="14590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495692" y="3420538"/>
            <a:ext cx="6925346" cy="5700817"/>
            <a:chOff x="0" y="0"/>
            <a:chExt cx="1823960" cy="150145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823960" cy="1501450"/>
            </a:xfrm>
            <a:custGeom>
              <a:avLst/>
              <a:gdLst/>
              <a:ahLst/>
              <a:cxnLst/>
              <a:rect l="l" t="t" r="r" b="b"/>
              <a:pathLst>
                <a:path w="1823960" h="1501450">
                  <a:moveTo>
                    <a:pt x="0" y="0"/>
                  </a:moveTo>
                  <a:lnTo>
                    <a:pt x="1823960" y="0"/>
                  </a:lnTo>
                  <a:lnTo>
                    <a:pt x="1823960" y="1501450"/>
                  </a:lnTo>
                  <a:lnTo>
                    <a:pt x="0" y="150145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823960" cy="1539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639985" y="3137081"/>
            <a:ext cx="3512006" cy="566914"/>
            <a:chOff x="0" y="0"/>
            <a:chExt cx="924973" cy="149311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924973" cy="149311"/>
            </a:xfrm>
            <a:custGeom>
              <a:avLst/>
              <a:gdLst/>
              <a:ahLst/>
              <a:cxnLst/>
              <a:rect l="l" t="t" r="r" b="b"/>
              <a:pathLst>
                <a:path w="924973" h="149311">
                  <a:moveTo>
                    <a:pt x="0" y="0"/>
                  </a:moveTo>
                  <a:lnTo>
                    <a:pt x="924973" y="0"/>
                  </a:lnTo>
                  <a:lnTo>
                    <a:pt x="924973" y="149311"/>
                  </a:lnTo>
                  <a:lnTo>
                    <a:pt x="0" y="149311"/>
                  </a:lnTo>
                  <a:close/>
                </a:path>
              </a:pathLst>
            </a:custGeom>
            <a:solidFill>
              <a:srgbClr val="2F2CF9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924973" cy="1874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2395988" y="1559043"/>
            <a:ext cx="5563958" cy="747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79"/>
              </a:lnSpc>
            </a:pPr>
            <a:r>
              <a:rPr lang="en-US" sz="5199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About JobNest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889498" y="4504095"/>
            <a:ext cx="6186017" cy="38809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42"/>
              </a:lnSpc>
            </a:pPr>
            <a:r>
              <a:rPr lang="en-US" sz="2978" b="1" spc="-53">
                <a:solidFill>
                  <a:srgbClr val="000000"/>
                </a:solidFill>
                <a:latin typeface="Open Sans Semi-Bold"/>
                <a:ea typeface="Open Sans Semi-Bold"/>
                <a:cs typeface="Open Sans Semi-Bold"/>
                <a:sym typeface="Open Sans Semi-Bold"/>
              </a:rPr>
              <a:t>JobNest is a modern job portal that connects recruiters and job seekers. Recruiters can post jobs and manage applicants, while seekers can search jobs, calculate salaries, explore resources, and manage their profiles — all in one platform.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448808" y="333508"/>
            <a:ext cx="1390384" cy="1390384"/>
            <a:chOff x="0" y="0"/>
            <a:chExt cx="1853845" cy="1853845"/>
          </a:xfrm>
        </p:grpSpPr>
        <p:grpSp>
          <p:nvGrpSpPr>
            <p:cNvPr id="3" name="Group 3"/>
            <p:cNvGrpSpPr/>
            <p:nvPr/>
          </p:nvGrpSpPr>
          <p:grpSpPr>
            <a:xfrm>
              <a:off x="87240" y="87240"/>
              <a:ext cx="1766605" cy="1766605"/>
              <a:chOff x="0" y="0"/>
              <a:chExt cx="812800" cy="8128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00000">
                  <a:alpha val="21961"/>
                </a:srgbClr>
              </a:solidFill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0" y="0"/>
              <a:ext cx="1766605" cy="1766605"/>
              <a:chOff x="0" y="0"/>
              <a:chExt cx="812800" cy="8128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grpSp>
        <p:nvGrpSpPr>
          <p:cNvPr id="9" name="Group 9"/>
          <p:cNvGrpSpPr/>
          <p:nvPr/>
        </p:nvGrpSpPr>
        <p:grpSpPr>
          <a:xfrm>
            <a:off x="10349346" y="333508"/>
            <a:ext cx="6790260" cy="1390384"/>
            <a:chOff x="0" y="0"/>
            <a:chExt cx="9053681" cy="1853845"/>
          </a:xfrm>
        </p:grpSpPr>
        <p:grpSp>
          <p:nvGrpSpPr>
            <p:cNvPr id="10" name="Group 10"/>
            <p:cNvGrpSpPr/>
            <p:nvPr/>
          </p:nvGrpSpPr>
          <p:grpSpPr>
            <a:xfrm>
              <a:off x="2487185" y="87240"/>
              <a:ext cx="1766605" cy="1766605"/>
              <a:chOff x="0" y="0"/>
              <a:chExt cx="812800" cy="8128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00000">
                  <a:alpha val="21961"/>
                </a:srgbClr>
              </a:solidFill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21810" tIns="21810" rIns="21810" bIns="2181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3" name="Group 13"/>
            <p:cNvGrpSpPr/>
            <p:nvPr/>
          </p:nvGrpSpPr>
          <p:grpSpPr>
            <a:xfrm>
              <a:off x="2399945" y="0"/>
              <a:ext cx="1766605" cy="1766605"/>
              <a:chOff x="0" y="0"/>
              <a:chExt cx="812800" cy="8128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21810" tIns="21810" rIns="21810" bIns="2181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6" name="Freeform 16"/>
            <p:cNvSpPr/>
            <p:nvPr/>
          </p:nvSpPr>
          <p:spPr>
            <a:xfrm>
              <a:off x="2603630" y="199234"/>
              <a:ext cx="1446475" cy="1441763"/>
            </a:xfrm>
            <a:custGeom>
              <a:avLst/>
              <a:gdLst/>
              <a:ahLst/>
              <a:cxnLst/>
              <a:rect l="l" t="t" r="r" b="b"/>
              <a:pathLst>
                <a:path w="1446475" h="1441763">
                  <a:moveTo>
                    <a:pt x="0" y="0"/>
                  </a:moveTo>
                  <a:lnTo>
                    <a:pt x="1446475" y="0"/>
                  </a:lnTo>
                  <a:lnTo>
                    <a:pt x="1446475" y="1441763"/>
                  </a:lnTo>
                  <a:lnTo>
                    <a:pt x="0" y="14417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grpSp>
          <p:nvGrpSpPr>
            <p:cNvPr id="17" name="Group 17"/>
            <p:cNvGrpSpPr/>
            <p:nvPr/>
          </p:nvGrpSpPr>
          <p:grpSpPr>
            <a:xfrm>
              <a:off x="4887130" y="87240"/>
              <a:ext cx="1766605" cy="1766605"/>
              <a:chOff x="0" y="0"/>
              <a:chExt cx="812800" cy="8128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00000">
                  <a:alpha val="21961"/>
                </a:srgbClr>
              </a:solidFill>
            </p:spPr>
          </p:sp>
          <p:sp>
            <p:nvSpPr>
              <p:cNvPr id="19" name="TextBox 19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21810" tIns="21810" rIns="21810" bIns="2181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20" name="Group 20"/>
            <p:cNvGrpSpPr/>
            <p:nvPr/>
          </p:nvGrpSpPr>
          <p:grpSpPr>
            <a:xfrm>
              <a:off x="4799890" y="0"/>
              <a:ext cx="1766605" cy="1766605"/>
              <a:chOff x="0" y="0"/>
              <a:chExt cx="812800" cy="812800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22" name="TextBox 22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21810" tIns="21810" rIns="21810" bIns="2181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23" name="Freeform 23"/>
            <p:cNvSpPr/>
            <p:nvPr/>
          </p:nvSpPr>
          <p:spPr>
            <a:xfrm>
              <a:off x="4908968" y="92152"/>
              <a:ext cx="1635689" cy="1625045"/>
            </a:xfrm>
            <a:custGeom>
              <a:avLst/>
              <a:gdLst/>
              <a:ahLst/>
              <a:cxnLst/>
              <a:rect l="l" t="t" r="r" b="b"/>
              <a:pathLst>
                <a:path w="1635689" h="1625045">
                  <a:moveTo>
                    <a:pt x="0" y="0"/>
                  </a:moveTo>
                  <a:lnTo>
                    <a:pt x="1635690" y="0"/>
                  </a:lnTo>
                  <a:lnTo>
                    <a:pt x="1635690" y="1625045"/>
                  </a:lnTo>
                  <a:lnTo>
                    <a:pt x="0" y="16250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  <p:grpSp>
          <p:nvGrpSpPr>
            <p:cNvPr id="24" name="Group 24"/>
            <p:cNvGrpSpPr/>
            <p:nvPr/>
          </p:nvGrpSpPr>
          <p:grpSpPr>
            <a:xfrm>
              <a:off x="7287075" y="87240"/>
              <a:ext cx="1766605" cy="1766605"/>
              <a:chOff x="0" y="0"/>
              <a:chExt cx="812800" cy="8128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00000">
                  <a:alpha val="21961"/>
                </a:srgbClr>
              </a:solidFill>
            </p:spPr>
          </p:sp>
          <p:sp>
            <p:nvSpPr>
              <p:cNvPr id="26" name="TextBox 26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21810" tIns="21810" rIns="21810" bIns="2181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27" name="Group 27"/>
            <p:cNvGrpSpPr/>
            <p:nvPr/>
          </p:nvGrpSpPr>
          <p:grpSpPr>
            <a:xfrm>
              <a:off x="7199835" y="0"/>
              <a:ext cx="1766605" cy="1766605"/>
              <a:chOff x="0" y="0"/>
              <a:chExt cx="812800" cy="812800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29" name="TextBox 29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21810" tIns="21810" rIns="21810" bIns="2181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30" name="Freeform 30"/>
            <p:cNvSpPr/>
            <p:nvPr/>
          </p:nvSpPr>
          <p:spPr>
            <a:xfrm>
              <a:off x="7314135" y="49582"/>
              <a:ext cx="1678515" cy="1667616"/>
            </a:xfrm>
            <a:custGeom>
              <a:avLst/>
              <a:gdLst/>
              <a:ahLst/>
              <a:cxnLst/>
              <a:rect l="l" t="t" r="r" b="b"/>
              <a:pathLst>
                <a:path w="1678515" h="1667616">
                  <a:moveTo>
                    <a:pt x="0" y="0"/>
                  </a:moveTo>
                  <a:lnTo>
                    <a:pt x="1678516" y="0"/>
                  </a:lnTo>
                  <a:lnTo>
                    <a:pt x="1678516" y="1667615"/>
                  </a:lnTo>
                  <a:lnTo>
                    <a:pt x="0" y="16676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  <p:grpSp>
          <p:nvGrpSpPr>
            <p:cNvPr id="31" name="Group 31"/>
            <p:cNvGrpSpPr/>
            <p:nvPr/>
          </p:nvGrpSpPr>
          <p:grpSpPr>
            <a:xfrm>
              <a:off x="87240" y="87240"/>
              <a:ext cx="1766605" cy="1766605"/>
              <a:chOff x="0" y="0"/>
              <a:chExt cx="812800" cy="812800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00000">
                  <a:alpha val="21961"/>
                </a:srgbClr>
              </a:solidFill>
            </p:spPr>
          </p:sp>
          <p:sp>
            <p:nvSpPr>
              <p:cNvPr id="33" name="TextBox 33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21810" tIns="21810" rIns="21810" bIns="2181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34" name="Group 34"/>
            <p:cNvGrpSpPr/>
            <p:nvPr/>
          </p:nvGrpSpPr>
          <p:grpSpPr>
            <a:xfrm>
              <a:off x="0" y="0"/>
              <a:ext cx="1766605" cy="1766605"/>
              <a:chOff x="0" y="0"/>
              <a:chExt cx="812800" cy="812800"/>
            </a:xfrm>
          </p:grpSpPr>
          <p:sp>
            <p:nvSpPr>
              <p:cNvPr id="35" name="Freeform 3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36" name="TextBox 36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21810" tIns="21810" rIns="21810" bIns="2181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37" name="Freeform 37"/>
            <p:cNvSpPr/>
            <p:nvPr/>
          </p:nvSpPr>
          <p:spPr>
            <a:xfrm>
              <a:off x="171784" y="225548"/>
              <a:ext cx="1510277" cy="1402749"/>
            </a:xfrm>
            <a:custGeom>
              <a:avLst/>
              <a:gdLst/>
              <a:ahLst/>
              <a:cxnLst/>
              <a:rect l="l" t="t" r="r" b="b"/>
              <a:pathLst>
                <a:path w="1510277" h="1402749">
                  <a:moveTo>
                    <a:pt x="0" y="0"/>
                  </a:moveTo>
                  <a:lnTo>
                    <a:pt x="1510277" y="0"/>
                  </a:lnTo>
                  <a:lnTo>
                    <a:pt x="1510277" y="1402749"/>
                  </a:lnTo>
                  <a:lnTo>
                    <a:pt x="0" y="14027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</p:grpSp>
      <p:sp>
        <p:nvSpPr>
          <p:cNvPr id="38" name="Freeform 38"/>
          <p:cNvSpPr/>
          <p:nvPr/>
        </p:nvSpPr>
        <p:spPr>
          <a:xfrm>
            <a:off x="8571427" y="462284"/>
            <a:ext cx="1145145" cy="1132832"/>
          </a:xfrm>
          <a:custGeom>
            <a:avLst/>
            <a:gdLst/>
            <a:ahLst/>
            <a:cxnLst/>
            <a:rect l="l" t="t" r="r" b="b"/>
            <a:pathLst>
              <a:path w="1145145" h="1132832">
                <a:moveTo>
                  <a:pt x="0" y="0"/>
                </a:moveTo>
                <a:lnTo>
                  <a:pt x="1145146" y="0"/>
                </a:lnTo>
                <a:lnTo>
                  <a:pt x="1145146" y="1132832"/>
                </a:lnTo>
                <a:lnTo>
                  <a:pt x="0" y="113283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grpSp>
        <p:nvGrpSpPr>
          <p:cNvPr id="39" name="Group 39"/>
          <p:cNvGrpSpPr/>
          <p:nvPr/>
        </p:nvGrpSpPr>
        <p:grpSpPr>
          <a:xfrm>
            <a:off x="1426541" y="3382103"/>
            <a:ext cx="6868059" cy="5876197"/>
            <a:chOff x="0" y="0"/>
            <a:chExt cx="1808871" cy="1547640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1808872" cy="1547641"/>
            </a:xfrm>
            <a:custGeom>
              <a:avLst/>
              <a:gdLst/>
              <a:ahLst/>
              <a:cxnLst/>
              <a:rect l="l" t="t" r="r" b="b"/>
              <a:pathLst>
                <a:path w="1808872" h="1547641">
                  <a:moveTo>
                    <a:pt x="57489" y="0"/>
                  </a:moveTo>
                  <a:lnTo>
                    <a:pt x="1751383" y="0"/>
                  </a:lnTo>
                  <a:cubicBezTo>
                    <a:pt x="1783133" y="0"/>
                    <a:pt x="1808872" y="25739"/>
                    <a:pt x="1808872" y="57489"/>
                  </a:cubicBezTo>
                  <a:lnTo>
                    <a:pt x="1808872" y="1490151"/>
                  </a:lnTo>
                  <a:cubicBezTo>
                    <a:pt x="1808872" y="1521902"/>
                    <a:pt x="1783133" y="1547641"/>
                    <a:pt x="1751383" y="1547641"/>
                  </a:cubicBezTo>
                  <a:lnTo>
                    <a:pt x="57489" y="1547641"/>
                  </a:lnTo>
                  <a:cubicBezTo>
                    <a:pt x="25739" y="1547641"/>
                    <a:pt x="0" y="1521902"/>
                    <a:pt x="0" y="1490151"/>
                  </a:cubicBezTo>
                  <a:lnTo>
                    <a:pt x="0" y="57489"/>
                  </a:lnTo>
                  <a:cubicBezTo>
                    <a:pt x="0" y="25739"/>
                    <a:pt x="25739" y="0"/>
                    <a:pt x="57489" y="0"/>
                  </a:cubicBezTo>
                  <a:close/>
                </a:path>
              </a:pathLst>
            </a:custGeom>
            <a:solidFill>
              <a:srgbClr val="2F2CF9">
                <a:alpha val="89804"/>
              </a:srgbClr>
            </a:solidFill>
          </p:spPr>
        </p:sp>
        <p:sp>
          <p:nvSpPr>
            <p:cNvPr id="41" name="TextBox 41"/>
            <p:cNvSpPr txBox="1"/>
            <p:nvPr/>
          </p:nvSpPr>
          <p:spPr>
            <a:xfrm>
              <a:off x="0" y="-38100"/>
              <a:ext cx="1808871" cy="15857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42" name="TextBox 42"/>
          <p:cNvSpPr txBox="1"/>
          <p:nvPr/>
        </p:nvSpPr>
        <p:spPr>
          <a:xfrm>
            <a:off x="1028700" y="709930"/>
            <a:ext cx="5795944" cy="1499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79"/>
              </a:lnSpc>
            </a:pPr>
            <a:r>
              <a:rPr lang="en-US" sz="5199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Technologies Used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3616517" y="2598954"/>
            <a:ext cx="2174683" cy="5586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555"/>
              </a:lnSpc>
              <a:spcBef>
                <a:spcPct val="0"/>
              </a:spcBef>
            </a:pPr>
            <a:r>
              <a:rPr lang="en-US" sz="3399" b="1" spc="-16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Frontend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11939608" y="2598954"/>
            <a:ext cx="2174682" cy="5586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555"/>
              </a:lnSpc>
              <a:spcBef>
                <a:spcPct val="0"/>
              </a:spcBef>
            </a:pPr>
            <a:r>
              <a:rPr lang="en-US" sz="3399" b="1" spc="-16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Backend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1524856" y="3836399"/>
            <a:ext cx="6769743" cy="41628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99"/>
              </a:lnSpc>
            </a:pPr>
            <a:r>
              <a:rPr lang="en-US" sz="3399" b="1" spc="-16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React.js </a:t>
            </a:r>
          </a:p>
          <a:p>
            <a:pPr algn="ctr">
              <a:lnSpc>
                <a:spcPts val="8499"/>
              </a:lnSpc>
            </a:pPr>
            <a:r>
              <a:rPr lang="en-US" sz="3399" b="1" spc="-16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Vite </a:t>
            </a:r>
          </a:p>
          <a:p>
            <a:pPr algn="ctr">
              <a:lnSpc>
                <a:spcPts val="8499"/>
              </a:lnSpc>
            </a:pPr>
            <a:r>
              <a:rPr lang="en-US" sz="3399" b="1" spc="-16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Tailwind CSS </a:t>
            </a:r>
          </a:p>
          <a:p>
            <a:pPr algn="ctr">
              <a:lnSpc>
                <a:spcPts val="8499"/>
              </a:lnSpc>
            </a:pPr>
            <a:r>
              <a:rPr lang="en-US" sz="3399" b="1" spc="54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React Router</a:t>
            </a:r>
          </a:p>
        </p:txBody>
      </p:sp>
      <p:grpSp>
        <p:nvGrpSpPr>
          <p:cNvPr id="46" name="Group 46"/>
          <p:cNvGrpSpPr/>
          <p:nvPr/>
        </p:nvGrpSpPr>
        <p:grpSpPr>
          <a:xfrm>
            <a:off x="9844688" y="3382103"/>
            <a:ext cx="6868059" cy="5876197"/>
            <a:chOff x="0" y="0"/>
            <a:chExt cx="1808871" cy="1547640"/>
          </a:xfrm>
        </p:grpSpPr>
        <p:sp>
          <p:nvSpPr>
            <p:cNvPr id="47" name="Freeform 47"/>
            <p:cNvSpPr/>
            <p:nvPr/>
          </p:nvSpPr>
          <p:spPr>
            <a:xfrm>
              <a:off x="0" y="0"/>
              <a:ext cx="1808872" cy="1547641"/>
            </a:xfrm>
            <a:custGeom>
              <a:avLst/>
              <a:gdLst/>
              <a:ahLst/>
              <a:cxnLst/>
              <a:rect l="l" t="t" r="r" b="b"/>
              <a:pathLst>
                <a:path w="1808872" h="1547641">
                  <a:moveTo>
                    <a:pt x="57489" y="0"/>
                  </a:moveTo>
                  <a:lnTo>
                    <a:pt x="1751383" y="0"/>
                  </a:lnTo>
                  <a:cubicBezTo>
                    <a:pt x="1783133" y="0"/>
                    <a:pt x="1808872" y="25739"/>
                    <a:pt x="1808872" y="57489"/>
                  </a:cubicBezTo>
                  <a:lnTo>
                    <a:pt x="1808872" y="1490151"/>
                  </a:lnTo>
                  <a:cubicBezTo>
                    <a:pt x="1808872" y="1521902"/>
                    <a:pt x="1783133" y="1547641"/>
                    <a:pt x="1751383" y="1547641"/>
                  </a:cubicBezTo>
                  <a:lnTo>
                    <a:pt x="57489" y="1547641"/>
                  </a:lnTo>
                  <a:cubicBezTo>
                    <a:pt x="25739" y="1547641"/>
                    <a:pt x="0" y="1521902"/>
                    <a:pt x="0" y="1490151"/>
                  </a:cubicBezTo>
                  <a:lnTo>
                    <a:pt x="0" y="57489"/>
                  </a:lnTo>
                  <a:cubicBezTo>
                    <a:pt x="0" y="25739"/>
                    <a:pt x="25739" y="0"/>
                    <a:pt x="57489" y="0"/>
                  </a:cubicBezTo>
                  <a:close/>
                </a:path>
              </a:pathLst>
            </a:custGeom>
            <a:solidFill>
              <a:srgbClr val="2F2CF9">
                <a:alpha val="89804"/>
              </a:srgbClr>
            </a:solidFill>
          </p:spPr>
        </p:sp>
        <p:sp>
          <p:nvSpPr>
            <p:cNvPr id="48" name="TextBox 48"/>
            <p:cNvSpPr txBox="1"/>
            <p:nvPr/>
          </p:nvSpPr>
          <p:spPr>
            <a:xfrm>
              <a:off x="0" y="-38100"/>
              <a:ext cx="1808871" cy="15857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49" name="TextBox 49"/>
          <p:cNvSpPr txBox="1"/>
          <p:nvPr/>
        </p:nvSpPr>
        <p:spPr>
          <a:xfrm>
            <a:off x="9921372" y="3922124"/>
            <a:ext cx="6714690" cy="41628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99"/>
              </a:lnSpc>
            </a:pPr>
            <a:r>
              <a:rPr lang="en-US" sz="3399" b="1" spc="-16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Node.js </a:t>
            </a:r>
          </a:p>
          <a:p>
            <a:pPr algn="ctr">
              <a:lnSpc>
                <a:spcPts val="8499"/>
              </a:lnSpc>
            </a:pPr>
            <a:r>
              <a:rPr lang="en-US" sz="3399" b="1" spc="-16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MongoDB </a:t>
            </a:r>
          </a:p>
          <a:p>
            <a:pPr algn="ctr">
              <a:lnSpc>
                <a:spcPts val="8499"/>
              </a:lnSpc>
            </a:pPr>
            <a:r>
              <a:rPr lang="en-US" sz="3399" b="1" spc="-16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Mongoose </a:t>
            </a:r>
          </a:p>
          <a:p>
            <a:pPr algn="ctr">
              <a:lnSpc>
                <a:spcPts val="8499"/>
              </a:lnSpc>
            </a:pPr>
            <a:r>
              <a:rPr lang="en-US" sz="3399" b="1" spc="-16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RazorPay  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90930" y="3131965"/>
            <a:ext cx="5093656" cy="5729061"/>
          </a:xfrm>
          <a:custGeom>
            <a:avLst/>
            <a:gdLst/>
            <a:ahLst/>
            <a:cxnLst/>
            <a:rect l="l" t="t" r="r" b="b"/>
            <a:pathLst>
              <a:path w="5093656" h="5729061">
                <a:moveTo>
                  <a:pt x="0" y="0"/>
                </a:moveTo>
                <a:lnTo>
                  <a:pt x="5093656" y="0"/>
                </a:lnTo>
                <a:lnTo>
                  <a:pt x="5093656" y="5729061"/>
                </a:lnTo>
                <a:lnTo>
                  <a:pt x="0" y="57290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7731377" y="2669481"/>
            <a:ext cx="9817927" cy="999373"/>
            <a:chOff x="0" y="0"/>
            <a:chExt cx="13090569" cy="1332497"/>
          </a:xfrm>
        </p:grpSpPr>
        <p:grpSp>
          <p:nvGrpSpPr>
            <p:cNvPr id="4" name="Group 4"/>
            <p:cNvGrpSpPr/>
            <p:nvPr/>
          </p:nvGrpSpPr>
          <p:grpSpPr>
            <a:xfrm>
              <a:off x="138261" y="217034"/>
              <a:ext cx="12952308" cy="1115463"/>
              <a:chOff x="0" y="0"/>
              <a:chExt cx="2350096" cy="202392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2350096" cy="202392"/>
              </a:xfrm>
              <a:custGeom>
                <a:avLst/>
                <a:gdLst/>
                <a:ahLst/>
                <a:cxnLst/>
                <a:rect l="l" t="t" r="r" b="b"/>
                <a:pathLst>
                  <a:path w="2350096" h="202392">
                    <a:moveTo>
                      <a:pt x="0" y="0"/>
                    </a:moveTo>
                    <a:lnTo>
                      <a:pt x="2350096" y="0"/>
                    </a:lnTo>
                    <a:lnTo>
                      <a:pt x="2350096" y="202392"/>
                    </a:lnTo>
                    <a:lnTo>
                      <a:pt x="0" y="202392"/>
                    </a:lnTo>
                    <a:close/>
                  </a:path>
                </a:pathLst>
              </a:custGeom>
              <a:solidFill>
                <a:srgbClr val="000000">
                  <a:alpha val="8627"/>
                </a:srgbClr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-38100"/>
                <a:ext cx="2350096" cy="24049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7" name="Group 7"/>
            <p:cNvGrpSpPr/>
            <p:nvPr/>
          </p:nvGrpSpPr>
          <p:grpSpPr>
            <a:xfrm>
              <a:off x="0" y="0"/>
              <a:ext cx="12952308" cy="1232769"/>
              <a:chOff x="0" y="0"/>
              <a:chExt cx="2216836" cy="210993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2216836" cy="210993"/>
              </a:xfrm>
              <a:custGeom>
                <a:avLst/>
                <a:gdLst/>
                <a:ahLst/>
                <a:cxnLst/>
                <a:rect l="l" t="t" r="r" b="b"/>
                <a:pathLst>
                  <a:path w="2216836" h="210993">
                    <a:moveTo>
                      <a:pt x="0" y="0"/>
                    </a:moveTo>
                    <a:lnTo>
                      <a:pt x="2216836" y="0"/>
                    </a:lnTo>
                    <a:lnTo>
                      <a:pt x="2216836" y="210993"/>
                    </a:lnTo>
                    <a:lnTo>
                      <a:pt x="0" y="210993"/>
                    </a:lnTo>
                    <a:close/>
                  </a:path>
                </a:pathLst>
              </a:custGeom>
              <a:solidFill>
                <a:srgbClr val="2F2CF9">
                  <a:alpha val="86667"/>
                </a:srgbClr>
              </a:solidFill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0" y="-38100"/>
                <a:ext cx="2216836" cy="24909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0" name="TextBox 10"/>
            <p:cNvSpPr txBox="1"/>
            <p:nvPr/>
          </p:nvSpPr>
          <p:spPr>
            <a:xfrm>
              <a:off x="165144" y="349167"/>
              <a:ext cx="12246051" cy="5770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57"/>
                </a:lnSpc>
                <a:spcBef>
                  <a:spcPct val="0"/>
                </a:spcBef>
              </a:pPr>
              <a:r>
                <a:rPr lang="en-US" sz="2612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Advanced Job Search with filters (title, location, domain)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7772855" y="4048854"/>
            <a:ext cx="9817927" cy="898025"/>
            <a:chOff x="0" y="0"/>
            <a:chExt cx="13090569" cy="1197366"/>
          </a:xfrm>
        </p:grpSpPr>
        <p:grpSp>
          <p:nvGrpSpPr>
            <p:cNvPr id="12" name="Group 12"/>
            <p:cNvGrpSpPr/>
            <p:nvPr/>
          </p:nvGrpSpPr>
          <p:grpSpPr>
            <a:xfrm>
              <a:off x="138261" y="195025"/>
              <a:ext cx="12952308" cy="1002342"/>
              <a:chOff x="0" y="0"/>
              <a:chExt cx="2350096" cy="181867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2350096" cy="181867"/>
              </a:xfrm>
              <a:custGeom>
                <a:avLst/>
                <a:gdLst/>
                <a:ahLst/>
                <a:cxnLst/>
                <a:rect l="l" t="t" r="r" b="b"/>
                <a:pathLst>
                  <a:path w="2350096" h="181867">
                    <a:moveTo>
                      <a:pt x="0" y="0"/>
                    </a:moveTo>
                    <a:lnTo>
                      <a:pt x="2350096" y="0"/>
                    </a:lnTo>
                    <a:lnTo>
                      <a:pt x="2350096" y="181867"/>
                    </a:lnTo>
                    <a:lnTo>
                      <a:pt x="0" y="181867"/>
                    </a:lnTo>
                    <a:close/>
                  </a:path>
                </a:pathLst>
              </a:custGeom>
              <a:solidFill>
                <a:srgbClr val="000000">
                  <a:alpha val="8627"/>
                </a:srgbClr>
              </a:solidFill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0" y="-38100"/>
                <a:ext cx="2350096" cy="21996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12952308" cy="1107752"/>
              <a:chOff x="0" y="0"/>
              <a:chExt cx="2216836" cy="189596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2216836" cy="189596"/>
              </a:xfrm>
              <a:custGeom>
                <a:avLst/>
                <a:gdLst/>
                <a:ahLst/>
                <a:cxnLst/>
                <a:rect l="l" t="t" r="r" b="b"/>
                <a:pathLst>
                  <a:path w="2216836" h="189596">
                    <a:moveTo>
                      <a:pt x="0" y="0"/>
                    </a:moveTo>
                    <a:lnTo>
                      <a:pt x="2216836" y="0"/>
                    </a:lnTo>
                    <a:lnTo>
                      <a:pt x="2216836" y="189596"/>
                    </a:lnTo>
                    <a:lnTo>
                      <a:pt x="0" y="189596"/>
                    </a:lnTo>
                    <a:close/>
                  </a:path>
                </a:pathLst>
              </a:custGeom>
              <a:solidFill>
                <a:srgbClr val="2F2CF9">
                  <a:alpha val="86667"/>
                </a:srgbClr>
              </a:solidFill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0" y="-38100"/>
                <a:ext cx="2216836" cy="22769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8" name="TextBox 18"/>
            <p:cNvSpPr txBox="1"/>
            <p:nvPr/>
          </p:nvSpPr>
          <p:spPr>
            <a:xfrm>
              <a:off x="899823" y="252742"/>
              <a:ext cx="10628733" cy="5770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57"/>
                </a:lnSpc>
                <a:spcBef>
                  <a:spcPct val="0"/>
                </a:spcBef>
              </a:pPr>
              <a:r>
                <a:rPr lang="en-US" sz="2612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Profile &amp; Resume Upload for job seekers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7783225" y="5326879"/>
            <a:ext cx="9817927" cy="922266"/>
            <a:chOff x="0" y="0"/>
            <a:chExt cx="13090569" cy="1229688"/>
          </a:xfrm>
        </p:grpSpPr>
        <p:grpSp>
          <p:nvGrpSpPr>
            <p:cNvPr id="20" name="Group 20"/>
            <p:cNvGrpSpPr/>
            <p:nvPr/>
          </p:nvGrpSpPr>
          <p:grpSpPr>
            <a:xfrm>
              <a:off x="138261" y="200289"/>
              <a:ext cx="12952308" cy="1029399"/>
              <a:chOff x="0" y="0"/>
              <a:chExt cx="2350096" cy="186776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2350096" cy="186776"/>
              </a:xfrm>
              <a:custGeom>
                <a:avLst/>
                <a:gdLst/>
                <a:ahLst/>
                <a:cxnLst/>
                <a:rect l="l" t="t" r="r" b="b"/>
                <a:pathLst>
                  <a:path w="2350096" h="186776">
                    <a:moveTo>
                      <a:pt x="0" y="0"/>
                    </a:moveTo>
                    <a:lnTo>
                      <a:pt x="2350096" y="0"/>
                    </a:lnTo>
                    <a:lnTo>
                      <a:pt x="2350096" y="186776"/>
                    </a:lnTo>
                    <a:lnTo>
                      <a:pt x="0" y="186776"/>
                    </a:lnTo>
                    <a:close/>
                  </a:path>
                </a:pathLst>
              </a:custGeom>
              <a:solidFill>
                <a:srgbClr val="000000">
                  <a:alpha val="8627"/>
                </a:srgbClr>
              </a:solidFill>
            </p:spPr>
          </p:sp>
          <p:sp>
            <p:nvSpPr>
              <p:cNvPr id="22" name="TextBox 22"/>
              <p:cNvSpPr txBox="1"/>
              <p:nvPr/>
            </p:nvSpPr>
            <p:spPr>
              <a:xfrm>
                <a:off x="0" y="-38100"/>
                <a:ext cx="2350096" cy="22487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23" name="Group 23"/>
            <p:cNvGrpSpPr/>
            <p:nvPr/>
          </p:nvGrpSpPr>
          <p:grpSpPr>
            <a:xfrm>
              <a:off x="0" y="0"/>
              <a:ext cx="12952308" cy="1137654"/>
              <a:chOff x="0" y="0"/>
              <a:chExt cx="2216836" cy="194714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2216836" cy="194714"/>
              </a:xfrm>
              <a:custGeom>
                <a:avLst/>
                <a:gdLst/>
                <a:ahLst/>
                <a:cxnLst/>
                <a:rect l="l" t="t" r="r" b="b"/>
                <a:pathLst>
                  <a:path w="2216836" h="194714">
                    <a:moveTo>
                      <a:pt x="0" y="0"/>
                    </a:moveTo>
                    <a:lnTo>
                      <a:pt x="2216836" y="0"/>
                    </a:lnTo>
                    <a:lnTo>
                      <a:pt x="2216836" y="194714"/>
                    </a:lnTo>
                    <a:lnTo>
                      <a:pt x="0" y="194714"/>
                    </a:lnTo>
                    <a:close/>
                  </a:path>
                </a:pathLst>
              </a:custGeom>
              <a:solidFill>
                <a:srgbClr val="2F2CF9">
                  <a:alpha val="86667"/>
                </a:srgbClr>
              </a:solidFill>
            </p:spPr>
          </p:sp>
          <p:sp>
            <p:nvSpPr>
              <p:cNvPr id="25" name="TextBox 25"/>
              <p:cNvSpPr txBox="1"/>
              <p:nvPr/>
            </p:nvSpPr>
            <p:spPr>
              <a:xfrm>
                <a:off x="0" y="-38100"/>
                <a:ext cx="2216836" cy="23281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26" name="TextBox 26"/>
            <p:cNvSpPr txBox="1"/>
            <p:nvPr/>
          </p:nvSpPr>
          <p:spPr>
            <a:xfrm>
              <a:off x="1203997" y="205546"/>
              <a:ext cx="9659099" cy="5770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57"/>
                </a:lnSpc>
                <a:spcBef>
                  <a:spcPct val="0"/>
                </a:spcBef>
              </a:pPr>
              <a:r>
                <a:rPr lang="en-US" sz="2612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Career Advice &amp; Learning Resources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7783225" y="6632819"/>
            <a:ext cx="9817927" cy="922266"/>
            <a:chOff x="0" y="0"/>
            <a:chExt cx="13090569" cy="1229688"/>
          </a:xfrm>
        </p:grpSpPr>
        <p:grpSp>
          <p:nvGrpSpPr>
            <p:cNvPr id="28" name="Group 28"/>
            <p:cNvGrpSpPr/>
            <p:nvPr/>
          </p:nvGrpSpPr>
          <p:grpSpPr>
            <a:xfrm>
              <a:off x="138261" y="200289"/>
              <a:ext cx="12952308" cy="1029399"/>
              <a:chOff x="0" y="0"/>
              <a:chExt cx="2350096" cy="186776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0" y="0"/>
                <a:ext cx="2350096" cy="186776"/>
              </a:xfrm>
              <a:custGeom>
                <a:avLst/>
                <a:gdLst/>
                <a:ahLst/>
                <a:cxnLst/>
                <a:rect l="l" t="t" r="r" b="b"/>
                <a:pathLst>
                  <a:path w="2350096" h="186776">
                    <a:moveTo>
                      <a:pt x="0" y="0"/>
                    </a:moveTo>
                    <a:lnTo>
                      <a:pt x="2350096" y="0"/>
                    </a:lnTo>
                    <a:lnTo>
                      <a:pt x="2350096" y="186776"/>
                    </a:lnTo>
                    <a:lnTo>
                      <a:pt x="0" y="186776"/>
                    </a:lnTo>
                    <a:close/>
                  </a:path>
                </a:pathLst>
              </a:custGeom>
              <a:solidFill>
                <a:srgbClr val="000000">
                  <a:alpha val="8627"/>
                </a:srgbClr>
              </a:solidFill>
            </p:spPr>
          </p:sp>
          <p:sp>
            <p:nvSpPr>
              <p:cNvPr id="30" name="TextBox 30"/>
              <p:cNvSpPr txBox="1"/>
              <p:nvPr/>
            </p:nvSpPr>
            <p:spPr>
              <a:xfrm>
                <a:off x="0" y="-38100"/>
                <a:ext cx="2350096" cy="22487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31" name="Group 31"/>
            <p:cNvGrpSpPr/>
            <p:nvPr/>
          </p:nvGrpSpPr>
          <p:grpSpPr>
            <a:xfrm>
              <a:off x="0" y="0"/>
              <a:ext cx="12952308" cy="1137654"/>
              <a:chOff x="0" y="0"/>
              <a:chExt cx="2216836" cy="194714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0" y="0"/>
                <a:ext cx="2216836" cy="194714"/>
              </a:xfrm>
              <a:custGeom>
                <a:avLst/>
                <a:gdLst/>
                <a:ahLst/>
                <a:cxnLst/>
                <a:rect l="l" t="t" r="r" b="b"/>
                <a:pathLst>
                  <a:path w="2216836" h="194714">
                    <a:moveTo>
                      <a:pt x="0" y="0"/>
                    </a:moveTo>
                    <a:lnTo>
                      <a:pt x="2216836" y="0"/>
                    </a:lnTo>
                    <a:lnTo>
                      <a:pt x="2216836" y="194714"/>
                    </a:lnTo>
                    <a:lnTo>
                      <a:pt x="0" y="194714"/>
                    </a:lnTo>
                    <a:close/>
                  </a:path>
                </a:pathLst>
              </a:custGeom>
              <a:solidFill>
                <a:srgbClr val="2F2CF9">
                  <a:alpha val="86667"/>
                </a:srgbClr>
              </a:solidFill>
            </p:spPr>
          </p:sp>
          <p:sp>
            <p:nvSpPr>
              <p:cNvPr id="33" name="TextBox 33"/>
              <p:cNvSpPr txBox="1"/>
              <p:nvPr/>
            </p:nvSpPr>
            <p:spPr>
              <a:xfrm>
                <a:off x="0" y="-38100"/>
                <a:ext cx="2216836" cy="23281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34" name="TextBox 34"/>
            <p:cNvSpPr txBox="1"/>
            <p:nvPr/>
          </p:nvSpPr>
          <p:spPr>
            <a:xfrm>
              <a:off x="1324542" y="256284"/>
              <a:ext cx="9659099" cy="5770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57"/>
                </a:lnSpc>
                <a:spcBef>
                  <a:spcPct val="0"/>
                </a:spcBef>
              </a:pPr>
              <a:r>
                <a:rPr lang="en-US" sz="2612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Company Profile Page for branding</a:t>
              </a:r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7772855" y="7938760"/>
            <a:ext cx="9817927" cy="922266"/>
            <a:chOff x="0" y="0"/>
            <a:chExt cx="13090569" cy="1229688"/>
          </a:xfrm>
        </p:grpSpPr>
        <p:grpSp>
          <p:nvGrpSpPr>
            <p:cNvPr id="36" name="Group 36"/>
            <p:cNvGrpSpPr/>
            <p:nvPr/>
          </p:nvGrpSpPr>
          <p:grpSpPr>
            <a:xfrm>
              <a:off x="138261" y="200289"/>
              <a:ext cx="12952308" cy="1029399"/>
              <a:chOff x="0" y="0"/>
              <a:chExt cx="2350096" cy="186776"/>
            </a:xfrm>
          </p:grpSpPr>
          <p:sp>
            <p:nvSpPr>
              <p:cNvPr id="37" name="Freeform 37"/>
              <p:cNvSpPr/>
              <p:nvPr/>
            </p:nvSpPr>
            <p:spPr>
              <a:xfrm>
                <a:off x="0" y="0"/>
                <a:ext cx="2350096" cy="186776"/>
              </a:xfrm>
              <a:custGeom>
                <a:avLst/>
                <a:gdLst/>
                <a:ahLst/>
                <a:cxnLst/>
                <a:rect l="l" t="t" r="r" b="b"/>
                <a:pathLst>
                  <a:path w="2350096" h="186776">
                    <a:moveTo>
                      <a:pt x="0" y="0"/>
                    </a:moveTo>
                    <a:lnTo>
                      <a:pt x="2350096" y="0"/>
                    </a:lnTo>
                    <a:lnTo>
                      <a:pt x="2350096" y="186776"/>
                    </a:lnTo>
                    <a:lnTo>
                      <a:pt x="0" y="186776"/>
                    </a:lnTo>
                    <a:close/>
                  </a:path>
                </a:pathLst>
              </a:custGeom>
              <a:solidFill>
                <a:srgbClr val="000000">
                  <a:alpha val="8627"/>
                </a:srgbClr>
              </a:solidFill>
            </p:spPr>
          </p:sp>
          <p:sp>
            <p:nvSpPr>
              <p:cNvPr id="38" name="TextBox 38"/>
              <p:cNvSpPr txBox="1"/>
              <p:nvPr/>
            </p:nvSpPr>
            <p:spPr>
              <a:xfrm>
                <a:off x="0" y="-38100"/>
                <a:ext cx="2350096" cy="22487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39" name="Group 39"/>
            <p:cNvGrpSpPr/>
            <p:nvPr/>
          </p:nvGrpSpPr>
          <p:grpSpPr>
            <a:xfrm>
              <a:off x="0" y="0"/>
              <a:ext cx="12952308" cy="1137654"/>
              <a:chOff x="0" y="0"/>
              <a:chExt cx="2216836" cy="194714"/>
            </a:xfrm>
          </p:grpSpPr>
          <p:sp>
            <p:nvSpPr>
              <p:cNvPr id="40" name="Freeform 40"/>
              <p:cNvSpPr/>
              <p:nvPr/>
            </p:nvSpPr>
            <p:spPr>
              <a:xfrm>
                <a:off x="0" y="0"/>
                <a:ext cx="2216836" cy="194714"/>
              </a:xfrm>
              <a:custGeom>
                <a:avLst/>
                <a:gdLst/>
                <a:ahLst/>
                <a:cxnLst/>
                <a:rect l="l" t="t" r="r" b="b"/>
                <a:pathLst>
                  <a:path w="2216836" h="194714">
                    <a:moveTo>
                      <a:pt x="0" y="0"/>
                    </a:moveTo>
                    <a:lnTo>
                      <a:pt x="2216836" y="0"/>
                    </a:lnTo>
                    <a:lnTo>
                      <a:pt x="2216836" y="194714"/>
                    </a:lnTo>
                    <a:lnTo>
                      <a:pt x="0" y="194714"/>
                    </a:lnTo>
                    <a:close/>
                  </a:path>
                </a:pathLst>
              </a:custGeom>
              <a:solidFill>
                <a:srgbClr val="2F2CF9">
                  <a:alpha val="86667"/>
                </a:srgbClr>
              </a:solidFill>
            </p:spPr>
          </p:sp>
          <p:sp>
            <p:nvSpPr>
              <p:cNvPr id="41" name="TextBox 41"/>
              <p:cNvSpPr txBox="1"/>
              <p:nvPr/>
            </p:nvSpPr>
            <p:spPr>
              <a:xfrm>
                <a:off x="0" y="-38100"/>
                <a:ext cx="2216836" cy="23281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42" name="TextBox 42"/>
            <p:cNvSpPr txBox="1"/>
            <p:nvPr/>
          </p:nvSpPr>
          <p:spPr>
            <a:xfrm>
              <a:off x="1527750" y="274677"/>
              <a:ext cx="9659099" cy="5770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57"/>
                </a:lnSpc>
                <a:spcBef>
                  <a:spcPct val="0"/>
                </a:spcBef>
              </a:pPr>
              <a:r>
                <a:rPr lang="en-US" sz="2612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Notification System for updates &amp; status</a:t>
              </a:r>
            </a:p>
          </p:txBody>
        </p:sp>
      </p:grpSp>
      <p:sp>
        <p:nvSpPr>
          <p:cNvPr id="43" name="TextBox 43"/>
          <p:cNvSpPr txBox="1"/>
          <p:nvPr/>
        </p:nvSpPr>
        <p:spPr>
          <a:xfrm>
            <a:off x="872835" y="784808"/>
            <a:ext cx="7453900" cy="1499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79"/>
              </a:lnSpc>
            </a:pPr>
            <a:r>
              <a:rPr lang="en-US" sz="5199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Key Features of JobNest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911177" y="0"/>
            <a:ext cx="5376823" cy="10287000"/>
            <a:chOff x="0" y="0"/>
            <a:chExt cx="1416118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416118" cy="2709333"/>
            </a:xfrm>
            <a:custGeom>
              <a:avLst/>
              <a:gdLst/>
              <a:ahLst/>
              <a:cxnLst/>
              <a:rect l="l" t="t" r="r" b="b"/>
              <a:pathLst>
                <a:path w="1416118" h="2709333">
                  <a:moveTo>
                    <a:pt x="0" y="0"/>
                  </a:moveTo>
                  <a:lnTo>
                    <a:pt x="1416118" y="0"/>
                  </a:lnTo>
                  <a:lnTo>
                    <a:pt x="1416118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F2CF9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416118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637073" y="706457"/>
            <a:ext cx="6161392" cy="9354847"/>
            <a:chOff x="0" y="0"/>
            <a:chExt cx="2014846" cy="305914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014846" cy="3059143"/>
            </a:xfrm>
            <a:custGeom>
              <a:avLst/>
              <a:gdLst/>
              <a:ahLst/>
              <a:cxnLst/>
              <a:rect l="l" t="t" r="r" b="b"/>
              <a:pathLst>
                <a:path w="2014846" h="3059143">
                  <a:moveTo>
                    <a:pt x="0" y="0"/>
                  </a:moveTo>
                  <a:lnTo>
                    <a:pt x="2014846" y="0"/>
                  </a:lnTo>
                  <a:lnTo>
                    <a:pt x="2014846" y="3059143"/>
                  </a:lnTo>
                  <a:lnTo>
                    <a:pt x="0" y="3059143"/>
                  </a:lnTo>
                  <a:close/>
                </a:path>
              </a:pathLst>
            </a:custGeom>
            <a:solidFill>
              <a:srgbClr val="000000">
                <a:alpha val="18824"/>
              </a:srgbClr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7" name="Group 7"/>
          <p:cNvGrpSpPr/>
          <p:nvPr/>
        </p:nvGrpSpPr>
        <p:grpSpPr>
          <a:xfrm>
            <a:off x="9163050" y="468766"/>
            <a:ext cx="6204895" cy="9358487"/>
            <a:chOff x="0" y="0"/>
            <a:chExt cx="861110" cy="129876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61110" cy="1298763"/>
            </a:xfrm>
            <a:custGeom>
              <a:avLst/>
              <a:gdLst/>
              <a:ahLst/>
              <a:cxnLst/>
              <a:rect l="l" t="t" r="r" b="b"/>
              <a:pathLst>
                <a:path w="861110" h="1298763">
                  <a:moveTo>
                    <a:pt x="0" y="0"/>
                  </a:moveTo>
                  <a:lnTo>
                    <a:pt x="861110" y="0"/>
                  </a:lnTo>
                  <a:lnTo>
                    <a:pt x="861110" y="1298763"/>
                  </a:lnTo>
                  <a:lnTo>
                    <a:pt x="0" y="1298763"/>
                  </a:lnTo>
                  <a:close/>
                </a:path>
              </a:pathLst>
            </a:custGeom>
            <a:blipFill>
              <a:blip r:embed="rId2"/>
              <a:stretch>
                <a:fillRect t="-2620" b="-2620"/>
              </a:stretch>
            </a:blipFill>
          </p:spPr>
        </p:sp>
      </p:grpSp>
      <p:sp>
        <p:nvSpPr>
          <p:cNvPr id="9" name="TextBox 9"/>
          <p:cNvSpPr txBox="1"/>
          <p:nvPr/>
        </p:nvSpPr>
        <p:spPr>
          <a:xfrm>
            <a:off x="918001" y="674053"/>
            <a:ext cx="6831971" cy="747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79"/>
              </a:lnSpc>
            </a:pPr>
            <a:r>
              <a:rPr lang="en-US" sz="5199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Login Page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18001" y="6434023"/>
            <a:ext cx="4029780" cy="587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00"/>
              </a:lnSpc>
            </a:pPr>
            <a:r>
              <a:rPr lang="en-US" sz="4000" b="1">
                <a:solidFill>
                  <a:srgbClr val="716FF6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Connectivity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35449" y="2015838"/>
            <a:ext cx="6759062" cy="35635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l">
              <a:lnSpc>
                <a:spcPts val="4020"/>
              </a:lnSpc>
              <a:buFont typeface="Arial"/>
              <a:buChar char="•"/>
            </a:pPr>
            <a:r>
              <a:rPr lang="en-US" sz="3000" spc="-15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Secure login system for Recruiters and Job Seekers.</a:t>
            </a:r>
          </a:p>
          <a:p>
            <a:pPr marL="647700" lvl="1" indent="-323850" algn="l">
              <a:lnSpc>
                <a:spcPts val="4020"/>
              </a:lnSpc>
              <a:buFont typeface="Arial"/>
              <a:buChar char="•"/>
            </a:pPr>
            <a:r>
              <a:rPr lang="en-US" sz="3000" spc="-15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JWT-based authentication to protect routes.</a:t>
            </a:r>
          </a:p>
          <a:p>
            <a:pPr marL="647700" lvl="1" indent="-323850" algn="l">
              <a:lnSpc>
                <a:spcPts val="4020"/>
              </a:lnSpc>
              <a:buFont typeface="Arial"/>
              <a:buChar char="•"/>
            </a:pPr>
            <a:r>
              <a:rPr lang="en-US" sz="3000" spc="-15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Redirects user to appropriate dashboard post-login.</a:t>
            </a:r>
          </a:p>
          <a:p>
            <a:pPr algn="l">
              <a:lnSpc>
                <a:spcPts val="4413"/>
              </a:lnSpc>
            </a:pPr>
            <a:endParaRPr lang="en-US" sz="3000" spc="-15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918001" y="7345548"/>
            <a:ext cx="4312332" cy="1499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20"/>
              </a:lnSpc>
            </a:pPr>
            <a:r>
              <a:rPr lang="en-US" sz="3000" spc="-15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Leads to dashboard or homepage based on user type.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911177" y="0"/>
            <a:ext cx="5376823" cy="10287000"/>
            <a:chOff x="0" y="0"/>
            <a:chExt cx="1416118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416118" cy="2709333"/>
            </a:xfrm>
            <a:custGeom>
              <a:avLst/>
              <a:gdLst/>
              <a:ahLst/>
              <a:cxnLst/>
              <a:rect l="l" t="t" r="r" b="b"/>
              <a:pathLst>
                <a:path w="1416118" h="2709333">
                  <a:moveTo>
                    <a:pt x="0" y="0"/>
                  </a:moveTo>
                  <a:lnTo>
                    <a:pt x="1416118" y="0"/>
                  </a:lnTo>
                  <a:lnTo>
                    <a:pt x="1416118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F2CF9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416118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678533" y="2194812"/>
            <a:ext cx="11160457" cy="7063488"/>
            <a:chOff x="0" y="0"/>
            <a:chExt cx="2014846" cy="127520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014846" cy="1275202"/>
            </a:xfrm>
            <a:custGeom>
              <a:avLst/>
              <a:gdLst/>
              <a:ahLst/>
              <a:cxnLst/>
              <a:rect l="l" t="t" r="r" b="b"/>
              <a:pathLst>
                <a:path w="2014846" h="1275202">
                  <a:moveTo>
                    <a:pt x="0" y="0"/>
                  </a:moveTo>
                  <a:lnTo>
                    <a:pt x="2014846" y="0"/>
                  </a:lnTo>
                  <a:lnTo>
                    <a:pt x="2014846" y="1275202"/>
                  </a:lnTo>
                  <a:lnTo>
                    <a:pt x="0" y="1275202"/>
                  </a:lnTo>
                  <a:close/>
                </a:path>
              </a:pathLst>
            </a:custGeom>
            <a:solidFill>
              <a:srgbClr val="000000">
                <a:alpha val="18824"/>
              </a:srgbClr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7" name="Group 7"/>
          <p:cNvGrpSpPr/>
          <p:nvPr/>
        </p:nvGrpSpPr>
        <p:grpSpPr>
          <a:xfrm>
            <a:off x="6369567" y="1941513"/>
            <a:ext cx="11228240" cy="7068577"/>
            <a:chOff x="0" y="0"/>
            <a:chExt cx="2063050" cy="129876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063050" cy="1298763"/>
            </a:xfrm>
            <a:custGeom>
              <a:avLst/>
              <a:gdLst/>
              <a:ahLst/>
              <a:cxnLst/>
              <a:rect l="l" t="t" r="r" b="b"/>
              <a:pathLst>
                <a:path w="2063050" h="1298763">
                  <a:moveTo>
                    <a:pt x="0" y="0"/>
                  </a:moveTo>
                  <a:lnTo>
                    <a:pt x="2063050" y="0"/>
                  </a:lnTo>
                  <a:lnTo>
                    <a:pt x="2063050" y="1298763"/>
                  </a:lnTo>
                  <a:lnTo>
                    <a:pt x="0" y="1298763"/>
                  </a:lnTo>
                  <a:close/>
                </a:path>
              </a:pathLst>
            </a:custGeom>
            <a:blipFill>
              <a:blip r:embed="rId2"/>
              <a:stretch>
                <a:fillRect t="-731" b="-731"/>
              </a:stretch>
            </a:blipFill>
          </p:spPr>
        </p:sp>
      </p:grpSp>
      <p:sp>
        <p:nvSpPr>
          <p:cNvPr id="9" name="TextBox 9"/>
          <p:cNvSpPr txBox="1"/>
          <p:nvPr/>
        </p:nvSpPr>
        <p:spPr>
          <a:xfrm>
            <a:off x="679876" y="674053"/>
            <a:ext cx="6831971" cy="747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79"/>
              </a:lnSpc>
            </a:pPr>
            <a:r>
              <a:rPr lang="en-US" sz="5199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Landing Page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79876" y="6434023"/>
            <a:ext cx="4029780" cy="587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00"/>
              </a:lnSpc>
            </a:pPr>
            <a:r>
              <a:rPr lang="en-US" sz="4000" b="1">
                <a:solidFill>
                  <a:srgbClr val="716FF6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Connectivity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97324" y="2015838"/>
            <a:ext cx="5623472" cy="40683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l">
              <a:lnSpc>
                <a:spcPts val="4020"/>
              </a:lnSpc>
              <a:buFont typeface="Arial"/>
              <a:buChar char="•"/>
            </a:pPr>
            <a:r>
              <a:rPr lang="en-US" sz="3000" spc="-15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Engaging landing page for new users.</a:t>
            </a:r>
          </a:p>
          <a:p>
            <a:pPr marL="647700" lvl="1" indent="-323850" algn="l">
              <a:lnSpc>
                <a:spcPts val="4020"/>
              </a:lnSpc>
              <a:buFont typeface="Arial"/>
              <a:buChar char="•"/>
            </a:pPr>
            <a:r>
              <a:rPr lang="en-US" sz="3000" spc="-15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Job search bar with filters like job title, location, and field.</a:t>
            </a:r>
          </a:p>
          <a:p>
            <a:pPr marL="647700" lvl="1" indent="-323850" algn="l">
              <a:lnSpc>
                <a:spcPts val="4020"/>
              </a:lnSpc>
              <a:buFont typeface="Arial"/>
              <a:buChar char="•"/>
            </a:pPr>
            <a:r>
              <a:rPr lang="en-US" sz="3000" spc="-15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Smooth transition to job listings page.</a:t>
            </a:r>
          </a:p>
          <a:p>
            <a:pPr algn="l">
              <a:lnSpc>
                <a:spcPts val="4413"/>
              </a:lnSpc>
            </a:pPr>
            <a:endParaRPr lang="en-US" sz="3000" spc="-15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679876" y="7345548"/>
            <a:ext cx="4312332" cy="994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20"/>
              </a:lnSpc>
            </a:pPr>
            <a:r>
              <a:rPr lang="en-US" sz="3000" spc="-15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Navigates to Job Page on search.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911177" y="0"/>
            <a:ext cx="5376823" cy="10287000"/>
            <a:chOff x="0" y="0"/>
            <a:chExt cx="1416118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416118" cy="2709333"/>
            </a:xfrm>
            <a:custGeom>
              <a:avLst/>
              <a:gdLst/>
              <a:ahLst/>
              <a:cxnLst/>
              <a:rect l="l" t="t" r="r" b="b"/>
              <a:pathLst>
                <a:path w="1416118" h="2709333">
                  <a:moveTo>
                    <a:pt x="0" y="0"/>
                  </a:moveTo>
                  <a:lnTo>
                    <a:pt x="1416118" y="0"/>
                  </a:lnTo>
                  <a:lnTo>
                    <a:pt x="1416118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F2CF9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416118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678533" y="2194812"/>
            <a:ext cx="11160457" cy="7063488"/>
            <a:chOff x="0" y="0"/>
            <a:chExt cx="2014846" cy="127520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014846" cy="1275202"/>
            </a:xfrm>
            <a:custGeom>
              <a:avLst/>
              <a:gdLst/>
              <a:ahLst/>
              <a:cxnLst/>
              <a:rect l="l" t="t" r="r" b="b"/>
              <a:pathLst>
                <a:path w="2014846" h="1275202">
                  <a:moveTo>
                    <a:pt x="0" y="0"/>
                  </a:moveTo>
                  <a:lnTo>
                    <a:pt x="2014846" y="0"/>
                  </a:lnTo>
                  <a:lnTo>
                    <a:pt x="2014846" y="1275202"/>
                  </a:lnTo>
                  <a:lnTo>
                    <a:pt x="0" y="1275202"/>
                  </a:lnTo>
                  <a:close/>
                </a:path>
              </a:pathLst>
            </a:custGeom>
            <a:solidFill>
              <a:srgbClr val="000000">
                <a:alpha val="18824"/>
              </a:srgbClr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7" name="Group 7"/>
          <p:cNvGrpSpPr/>
          <p:nvPr/>
        </p:nvGrpSpPr>
        <p:grpSpPr>
          <a:xfrm>
            <a:off x="6369567" y="1941513"/>
            <a:ext cx="11228240" cy="7068577"/>
            <a:chOff x="0" y="0"/>
            <a:chExt cx="2063050" cy="129876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063050" cy="1298763"/>
            </a:xfrm>
            <a:custGeom>
              <a:avLst/>
              <a:gdLst/>
              <a:ahLst/>
              <a:cxnLst/>
              <a:rect l="l" t="t" r="r" b="b"/>
              <a:pathLst>
                <a:path w="2063050" h="1298763">
                  <a:moveTo>
                    <a:pt x="0" y="0"/>
                  </a:moveTo>
                  <a:lnTo>
                    <a:pt x="2063050" y="0"/>
                  </a:lnTo>
                  <a:lnTo>
                    <a:pt x="2063050" y="1298763"/>
                  </a:lnTo>
                  <a:lnTo>
                    <a:pt x="0" y="1298763"/>
                  </a:lnTo>
                  <a:close/>
                </a:path>
              </a:pathLst>
            </a:custGeom>
            <a:blipFill>
              <a:blip r:embed="rId2"/>
              <a:stretch>
                <a:fillRect t="-8078" b="-8078"/>
              </a:stretch>
            </a:blipFill>
          </p:spPr>
        </p:sp>
      </p:grpSp>
      <p:sp>
        <p:nvSpPr>
          <p:cNvPr id="9" name="TextBox 9"/>
          <p:cNvSpPr txBox="1"/>
          <p:nvPr/>
        </p:nvSpPr>
        <p:spPr>
          <a:xfrm>
            <a:off x="679876" y="674053"/>
            <a:ext cx="6831971" cy="747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79"/>
              </a:lnSpc>
            </a:pPr>
            <a:r>
              <a:rPr lang="en-US" sz="5199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User Profile Page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79876" y="6434023"/>
            <a:ext cx="4029780" cy="587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00"/>
              </a:lnSpc>
            </a:pPr>
            <a:r>
              <a:rPr lang="en-US" sz="4000" b="1">
                <a:solidFill>
                  <a:srgbClr val="716FF6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Connectivity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97324" y="2006313"/>
            <a:ext cx="5357040" cy="3931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13481" lvl="1" indent="-356741" algn="l">
              <a:lnSpc>
                <a:spcPts val="4428"/>
              </a:lnSpc>
              <a:buFont typeface="Arial"/>
              <a:buChar char="•"/>
            </a:pPr>
            <a:r>
              <a:rPr lang="en-US" sz="3304" spc="-16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Profile for both Recruiters and Job Seekers.</a:t>
            </a:r>
          </a:p>
          <a:p>
            <a:pPr marL="713481" lvl="1" indent="-356741" algn="l">
              <a:lnSpc>
                <a:spcPts val="4428"/>
              </a:lnSpc>
              <a:buFont typeface="Arial"/>
              <a:buChar char="•"/>
            </a:pPr>
            <a:r>
              <a:rPr lang="en-US" sz="3304" spc="-16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Editable details, resume upload, education info, etc.</a:t>
            </a:r>
          </a:p>
          <a:p>
            <a:pPr algn="l">
              <a:lnSpc>
                <a:spcPts val="4862"/>
              </a:lnSpc>
            </a:pPr>
            <a:endParaRPr lang="en-US" sz="3304" spc="-16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679876" y="7345548"/>
            <a:ext cx="4312332" cy="994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20"/>
              </a:lnSpc>
            </a:pPr>
            <a:r>
              <a:rPr lang="en-US" sz="3000" spc="-15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Accessible via navbar profile icon.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911177" y="0"/>
            <a:ext cx="5376823" cy="10287000"/>
            <a:chOff x="0" y="0"/>
            <a:chExt cx="1416118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416118" cy="2709333"/>
            </a:xfrm>
            <a:custGeom>
              <a:avLst/>
              <a:gdLst/>
              <a:ahLst/>
              <a:cxnLst/>
              <a:rect l="l" t="t" r="r" b="b"/>
              <a:pathLst>
                <a:path w="1416118" h="2709333">
                  <a:moveTo>
                    <a:pt x="0" y="0"/>
                  </a:moveTo>
                  <a:lnTo>
                    <a:pt x="1416118" y="0"/>
                  </a:lnTo>
                  <a:lnTo>
                    <a:pt x="1416118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F2CF9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416118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789865" y="2194812"/>
            <a:ext cx="11160457" cy="7063488"/>
            <a:chOff x="0" y="0"/>
            <a:chExt cx="2014846" cy="127520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014846" cy="1275202"/>
            </a:xfrm>
            <a:custGeom>
              <a:avLst/>
              <a:gdLst/>
              <a:ahLst/>
              <a:cxnLst/>
              <a:rect l="l" t="t" r="r" b="b"/>
              <a:pathLst>
                <a:path w="2014846" h="1275202">
                  <a:moveTo>
                    <a:pt x="0" y="0"/>
                  </a:moveTo>
                  <a:lnTo>
                    <a:pt x="2014846" y="0"/>
                  </a:lnTo>
                  <a:lnTo>
                    <a:pt x="2014846" y="1275202"/>
                  </a:lnTo>
                  <a:lnTo>
                    <a:pt x="0" y="1275202"/>
                  </a:lnTo>
                  <a:close/>
                </a:path>
              </a:pathLst>
            </a:custGeom>
            <a:solidFill>
              <a:srgbClr val="000000">
                <a:alpha val="18824"/>
              </a:srgbClr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7" name="Group 7"/>
          <p:cNvGrpSpPr/>
          <p:nvPr/>
        </p:nvGrpSpPr>
        <p:grpSpPr>
          <a:xfrm>
            <a:off x="6656267" y="1728523"/>
            <a:ext cx="11015239" cy="7237034"/>
            <a:chOff x="0" y="0"/>
            <a:chExt cx="2026687" cy="133153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026688" cy="1331538"/>
            </a:xfrm>
            <a:custGeom>
              <a:avLst/>
              <a:gdLst/>
              <a:ahLst/>
              <a:cxnLst/>
              <a:rect l="l" t="t" r="r" b="b"/>
              <a:pathLst>
                <a:path w="2026688" h="1331538">
                  <a:moveTo>
                    <a:pt x="0" y="0"/>
                  </a:moveTo>
                  <a:lnTo>
                    <a:pt x="2026688" y="0"/>
                  </a:lnTo>
                  <a:lnTo>
                    <a:pt x="2026688" y="1331538"/>
                  </a:lnTo>
                  <a:lnTo>
                    <a:pt x="0" y="1331538"/>
                  </a:lnTo>
                  <a:close/>
                </a:path>
              </a:pathLst>
            </a:custGeom>
            <a:blipFill>
              <a:blip r:embed="rId2"/>
              <a:stretch>
                <a:fillRect l="-152" r="-152"/>
              </a:stretch>
            </a:blipFill>
          </p:spPr>
        </p:sp>
      </p:grpSp>
      <p:sp>
        <p:nvSpPr>
          <p:cNvPr id="9" name="TextBox 9"/>
          <p:cNvSpPr txBox="1"/>
          <p:nvPr/>
        </p:nvSpPr>
        <p:spPr>
          <a:xfrm>
            <a:off x="679876" y="674053"/>
            <a:ext cx="6831971" cy="747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79"/>
              </a:lnSpc>
            </a:pPr>
            <a:r>
              <a:rPr lang="en-US" sz="5199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Jobs Page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79876" y="6434023"/>
            <a:ext cx="4029780" cy="587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00"/>
              </a:lnSpc>
            </a:pPr>
            <a:r>
              <a:rPr lang="en-US" sz="4000" b="1">
                <a:solidFill>
                  <a:srgbClr val="716FF6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Connectivity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97324" y="2015838"/>
            <a:ext cx="5675003" cy="4399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08772" lvl="1" indent="-354386" algn="l">
              <a:lnSpc>
                <a:spcPts val="4399"/>
              </a:lnSpc>
              <a:buFont typeface="Arial"/>
              <a:buChar char="•"/>
            </a:pPr>
            <a:r>
              <a:rPr lang="en-US" sz="3282" spc="-16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Lists all jobs posted by recruiters.</a:t>
            </a:r>
          </a:p>
          <a:p>
            <a:pPr marL="708772" lvl="1" indent="-354386" algn="l">
              <a:lnSpc>
                <a:spcPts val="4399"/>
              </a:lnSpc>
              <a:buFont typeface="Arial"/>
              <a:buChar char="•"/>
            </a:pPr>
            <a:r>
              <a:rPr lang="en-US" sz="3282" spc="-16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Filters applied from landing page reflect here.</a:t>
            </a:r>
          </a:p>
          <a:p>
            <a:pPr marL="708772" lvl="1" indent="-354386" algn="l">
              <a:lnSpc>
                <a:spcPts val="4399"/>
              </a:lnSpc>
              <a:buFont typeface="Arial"/>
              <a:buChar char="•"/>
            </a:pPr>
            <a:r>
              <a:rPr lang="en-US" sz="3282" spc="-16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Paginated and searchable layout.</a:t>
            </a:r>
          </a:p>
          <a:p>
            <a:pPr algn="l">
              <a:lnSpc>
                <a:spcPts val="4399"/>
              </a:lnSpc>
            </a:pPr>
            <a:endParaRPr lang="en-US" sz="3282" spc="-16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679876" y="7345548"/>
            <a:ext cx="4312332" cy="994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20"/>
              </a:lnSpc>
            </a:pPr>
            <a:r>
              <a:rPr lang="en-US" sz="3000" spc="-15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Clicking a job opens Job Details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911177" y="0"/>
            <a:ext cx="5376823" cy="10287000"/>
            <a:chOff x="0" y="0"/>
            <a:chExt cx="1416118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416118" cy="2709333"/>
            </a:xfrm>
            <a:custGeom>
              <a:avLst/>
              <a:gdLst/>
              <a:ahLst/>
              <a:cxnLst/>
              <a:rect l="l" t="t" r="r" b="b"/>
              <a:pathLst>
                <a:path w="1416118" h="2709333">
                  <a:moveTo>
                    <a:pt x="0" y="0"/>
                  </a:moveTo>
                  <a:lnTo>
                    <a:pt x="1416118" y="0"/>
                  </a:lnTo>
                  <a:lnTo>
                    <a:pt x="1416118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F2CF9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416118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812132" y="2439743"/>
            <a:ext cx="11160457" cy="7063488"/>
            <a:chOff x="0" y="0"/>
            <a:chExt cx="2014846" cy="127520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014846" cy="1275202"/>
            </a:xfrm>
            <a:custGeom>
              <a:avLst/>
              <a:gdLst/>
              <a:ahLst/>
              <a:cxnLst/>
              <a:rect l="l" t="t" r="r" b="b"/>
              <a:pathLst>
                <a:path w="2014846" h="1275202">
                  <a:moveTo>
                    <a:pt x="0" y="0"/>
                  </a:moveTo>
                  <a:lnTo>
                    <a:pt x="2014846" y="0"/>
                  </a:lnTo>
                  <a:lnTo>
                    <a:pt x="2014846" y="1275202"/>
                  </a:lnTo>
                  <a:lnTo>
                    <a:pt x="0" y="1275202"/>
                  </a:lnTo>
                  <a:close/>
                </a:path>
              </a:pathLst>
            </a:custGeom>
            <a:solidFill>
              <a:srgbClr val="000000">
                <a:alpha val="18824"/>
              </a:srgbClr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7" name="Group 7"/>
          <p:cNvGrpSpPr/>
          <p:nvPr/>
        </p:nvGrpSpPr>
        <p:grpSpPr>
          <a:xfrm>
            <a:off x="6287186" y="1756043"/>
            <a:ext cx="11421954" cy="7502257"/>
            <a:chOff x="0" y="0"/>
            <a:chExt cx="2063050" cy="135506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063050" cy="1355068"/>
            </a:xfrm>
            <a:custGeom>
              <a:avLst/>
              <a:gdLst/>
              <a:ahLst/>
              <a:cxnLst/>
              <a:rect l="l" t="t" r="r" b="b"/>
              <a:pathLst>
                <a:path w="2063050" h="1355068">
                  <a:moveTo>
                    <a:pt x="0" y="0"/>
                  </a:moveTo>
                  <a:lnTo>
                    <a:pt x="2063050" y="0"/>
                  </a:lnTo>
                  <a:lnTo>
                    <a:pt x="2063050" y="1355068"/>
                  </a:lnTo>
                  <a:lnTo>
                    <a:pt x="0" y="1355068"/>
                  </a:lnTo>
                  <a:close/>
                </a:path>
              </a:pathLst>
            </a:custGeom>
            <a:blipFill>
              <a:blip r:embed="rId2"/>
              <a:stretch>
                <a:fillRect t="-2049" b="-2049"/>
              </a:stretch>
            </a:blipFill>
          </p:spPr>
        </p:sp>
      </p:grpSp>
      <p:sp>
        <p:nvSpPr>
          <p:cNvPr id="9" name="TextBox 9"/>
          <p:cNvSpPr txBox="1"/>
          <p:nvPr/>
        </p:nvSpPr>
        <p:spPr>
          <a:xfrm>
            <a:off x="679876" y="674053"/>
            <a:ext cx="8167958" cy="747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79"/>
              </a:lnSpc>
            </a:pPr>
            <a:r>
              <a:rPr lang="en-US" sz="5199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Company Profile Page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79876" y="6434023"/>
            <a:ext cx="4029780" cy="587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00"/>
              </a:lnSpc>
            </a:pPr>
            <a:r>
              <a:rPr lang="en-US" sz="4000" b="1">
                <a:solidFill>
                  <a:srgbClr val="716FF6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Connectivity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97324" y="2006313"/>
            <a:ext cx="5584476" cy="4260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4003" lvl="1" indent="-387002" algn="l">
              <a:lnSpc>
                <a:spcPts val="4803"/>
              </a:lnSpc>
              <a:buFont typeface="Arial"/>
              <a:buChar char="•"/>
            </a:pPr>
            <a:r>
              <a:rPr lang="en-US" sz="3585" spc="-17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Dedicated page for companies and recruiters.</a:t>
            </a:r>
          </a:p>
          <a:p>
            <a:pPr marL="774003" lvl="1" indent="-387002" algn="l">
              <a:lnSpc>
                <a:spcPts val="4803"/>
              </a:lnSpc>
              <a:buFont typeface="Arial"/>
              <a:buChar char="•"/>
            </a:pPr>
            <a:r>
              <a:rPr lang="en-US" sz="3585" spc="-17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Shows company details, posted jobs, and branding.</a:t>
            </a:r>
          </a:p>
          <a:p>
            <a:pPr algn="l">
              <a:lnSpc>
                <a:spcPts val="5274"/>
              </a:lnSpc>
            </a:pPr>
            <a:endParaRPr lang="en-US" sz="3585" spc="-17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679876" y="7345548"/>
            <a:ext cx="4312332" cy="994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20"/>
              </a:lnSpc>
            </a:pPr>
            <a:r>
              <a:rPr lang="en-US" sz="3000" spc="-15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Linked from job post and recruiter profile.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466</Words>
  <Application>Microsoft Office PowerPoint</Application>
  <PresentationFormat>Custom</PresentationFormat>
  <Paragraphs>91</Paragraphs>
  <Slides>19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30" baseType="lpstr">
      <vt:lpstr>Montserrat</vt:lpstr>
      <vt:lpstr>Montserrat Ultra-Bold</vt:lpstr>
      <vt:lpstr>Canva Sans Bold</vt:lpstr>
      <vt:lpstr>Canva Sans</vt:lpstr>
      <vt:lpstr>Montserrat Medium</vt:lpstr>
      <vt:lpstr>Arial</vt:lpstr>
      <vt:lpstr>Open Sans Semi-Bold</vt:lpstr>
      <vt:lpstr>Calibri</vt:lpstr>
      <vt:lpstr>Montserrat Bold</vt:lpstr>
      <vt:lpstr>Lexend Exa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JobNest</dc:title>
  <cp:lastModifiedBy>vipin kumar</cp:lastModifiedBy>
  <cp:revision>4</cp:revision>
  <dcterms:created xsi:type="dcterms:W3CDTF">2006-08-16T00:00:00Z</dcterms:created>
  <dcterms:modified xsi:type="dcterms:W3CDTF">2025-07-11T09:28:14Z</dcterms:modified>
  <dc:identifier>DAGsx1WgH4A</dc:identifier>
</cp:coreProperties>
</file>